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sldIdLst>
    <p:sldId id="256" r:id="rId2"/>
    <p:sldId id="257" r:id="rId3"/>
    <p:sldId id="270" r:id="rId4"/>
    <p:sldId id="259" r:id="rId5"/>
    <p:sldId id="274" r:id="rId6"/>
    <p:sldId id="275" r:id="rId7"/>
    <p:sldId id="276" r:id="rId8"/>
    <p:sldId id="290" r:id="rId9"/>
    <p:sldId id="279" r:id="rId10"/>
    <p:sldId id="280" r:id="rId11"/>
    <p:sldId id="283" r:id="rId12"/>
    <p:sldId id="282" r:id="rId13"/>
    <p:sldId id="264" r:id="rId14"/>
    <p:sldId id="284" r:id="rId15"/>
    <p:sldId id="277" r:id="rId16"/>
    <p:sldId id="289" r:id="rId17"/>
    <p:sldId id="285" r:id="rId18"/>
    <p:sldId id="267" r:id="rId19"/>
    <p:sldId id="288" r:id="rId20"/>
    <p:sldId id="28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FD399F9-6FD3-164A-946D-3648CCFA7885}">
          <p14:sldIdLst>
            <p14:sldId id="256"/>
            <p14:sldId id="257"/>
            <p14:sldId id="270"/>
            <p14:sldId id="259"/>
            <p14:sldId id="274"/>
            <p14:sldId id="275"/>
            <p14:sldId id="276"/>
            <p14:sldId id="290"/>
            <p14:sldId id="279"/>
            <p14:sldId id="280"/>
            <p14:sldId id="283"/>
            <p14:sldId id="282"/>
            <p14:sldId id="264"/>
            <p14:sldId id="284"/>
            <p14:sldId id="277"/>
            <p14:sldId id="289"/>
            <p14:sldId id="285"/>
            <p14:sldId id="267"/>
            <p14:sldId id="288"/>
            <p14:sldId id="28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E623E-6D08-E845-90FA-2A2C3CE3200D}" v="1" dt="2026-06-19T00:04:51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06"/>
  </p:normalViewPr>
  <p:slideViewPr>
    <p:cSldViewPr snapToGrid="0">
      <p:cViewPr varScale="1">
        <p:scale>
          <a:sx n="101" d="100"/>
          <a:sy n="101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5FA8-1213-116E-59AD-04C07760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2DDE1-A4EC-96DE-3414-60FB37FD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2CE2-22D7-9A60-D444-D4914548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B6C73-CB17-9F78-5B9F-97FAB002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99F6-6FD9-B5EF-8D52-E8247AF4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FD16-F77F-4A2F-95EB-0E8C0AB4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C1A13-2365-0821-2B2F-7D0AFC507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A92D1-AFAC-621E-4398-86443033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3D098-C1D6-05D0-F0B2-41FE6F43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F0302-0BFE-555F-2640-82831AD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48CF1-94EF-CC81-7636-A2E705C8C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1A1DC-C2E2-53AE-3756-CED97FB9D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ED2C-1FAF-D0EB-7AB3-CECCBF3C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5714-2468-250D-9CC6-42D10992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F3C1-44DE-3477-E217-9F33D15D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7B7-73B2-7E4C-0587-52A703F5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C2C12-9719-A73B-3A95-3D4FEDF1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707C-34A7-657D-3CB8-CB46D9B0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DC25-105A-E1CC-2ABC-D2699353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6E72-6E07-CFD2-DF02-D2B08357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1841-49F3-2485-E82B-5DC19316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88ABF-D298-7293-5C14-1032638A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BA06D-6300-BA82-D9FD-54315418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6213-F034-DC24-836E-875CBD76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E5C5F-817B-1612-1AEA-105FD4EA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A16F-570C-B1B9-4E8A-7FC97F72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AC7A-B7B4-D5F6-E305-88D872B54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597C7-2D8A-668B-1BC3-1EC6808C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4E30C-E5D3-2D95-94D6-2EB5AEDE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3434B-1BC2-8971-9B84-F9721188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2DE83-7D1C-D39D-0C70-F64B30C2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777A-7307-1D01-C625-87414066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DDB7-36B2-BB5D-2B06-3B14D982C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ECD29-B77E-637F-F377-B5AB709B5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01C57-2B9A-E597-90E7-B0825058E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DEC9E-CAD7-FE0D-5E41-7C1691ACC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72FE2-0831-C316-FF08-6065AA83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F140B-1B01-ACBA-9CE3-E99EEA68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2D43B-CD2B-E8DB-5662-FF2BDF42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6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29D9-838C-B707-66AE-8E3BB950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E9652-757B-C551-7A59-02A4F58A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40694-2A1B-D379-D443-C296FBA0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31477-3A52-C08D-6C44-C2FBCD38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DA667-E0C0-24A7-E230-326D2F0F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2685E-E764-7E9F-DC64-8B5B7185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45E3B-83C7-2B26-0163-6535C21B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200F-5A05-899C-148F-2F92136C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958B0-E4E0-C2A1-8CFA-BE2164E9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96CE3-3C2F-0D85-0F0D-0A2D4B599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6855-5A2A-A1BA-36CB-C96469CE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0BD9E-76DE-C7A6-6115-6208DAA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F52B7-6B0F-47F6-7D15-2BCB0D6F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42C8-6B32-689E-8C21-A466C121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7DB23-8364-923D-D0CA-942C98DE8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C298E-208A-CF98-52AB-6A3D4512E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2FDF-8F59-579F-23F5-DDC27B85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DC41A-8CCF-DE4C-4D32-EA142D60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0B34F-FFEC-5EBF-8B51-AF7CFBE7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793DF-77E9-4CF7-70C2-3D352DDA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82409-447E-B09B-E4D3-A0AD9FD26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1BFE6-C0B2-7975-A448-C82400881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0A202-E7AC-8942-80AB-20BC6B1A3906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5AD53-BD91-719F-30BA-A0B20C083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AD786-ABC5-586C-3457-9D1D0E72B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B642C-32DD-0E42-8BCE-BD3933FF5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_zgURwr6nA?start=67&amp;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F5E3-1C98-2370-0CB9-181E34C68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-79457"/>
            <a:ext cx="10198100" cy="2387600"/>
          </a:xfrm>
        </p:spPr>
        <p:txBody>
          <a:bodyPr>
            <a:normAutofit fontScale="90000"/>
          </a:bodyPr>
          <a:lstStyle/>
          <a:p>
            <a:r>
              <a:rPr lang="en-IE"/>
              <a:t>Cable flexing, polymer deformation, </a:t>
            </a:r>
            <a:br>
              <a:rPr lang="en-IE"/>
            </a:br>
            <a:r>
              <a:rPr lang="en-IE"/>
              <a:t>and fatigue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593A8-478A-3B71-1C44-DCBCCD42C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354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2026 Mathematical Problem in Industry (MPI) Workshop</a:t>
            </a:r>
          </a:p>
          <a:p>
            <a:r>
              <a:rPr lang="en-US" sz="2800" b="1"/>
              <a:t>W.L. Gore  Associates, Inc.</a:t>
            </a:r>
          </a:p>
          <a:p>
            <a:r>
              <a:rPr lang="en-US" sz="2800" b="1">
                <a:solidFill>
                  <a:srgbClr val="FF0000"/>
                </a:solidFill>
              </a:rPr>
              <a:t>June 18,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DA9E8-50DB-1FA7-6F3D-4120BAF7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13" y="5837381"/>
            <a:ext cx="2895600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DF19C-31C1-5FB7-BDFC-DF67B79B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60" y="5938979"/>
            <a:ext cx="4080927" cy="647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E56FC-A52D-2E22-F500-A71643756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67" y="5850079"/>
            <a:ext cx="1691216" cy="740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0EB42-C0AC-B398-2D49-787A89EA1AAE}"/>
              </a:ext>
            </a:extLst>
          </p:cNvPr>
          <p:cNvSpPr txBox="1"/>
          <p:nvPr/>
        </p:nvSpPr>
        <p:spPr>
          <a:xfrm>
            <a:off x="1029369" y="4525210"/>
            <a:ext cx="1013326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ptos"/>
              </a:rPr>
              <a:t>Linda J. Cummings,</a:t>
            </a:r>
            <a:r>
              <a:rPr lang="en-US" sz="2400">
                <a:solidFill>
                  <a:srgbClr val="0070C0"/>
                </a:solidFill>
                <a:ea typeface="+mn-lt"/>
                <a:cs typeface="+mn-lt"/>
              </a:rPr>
              <a:t> Abhijnan Dikshit‬, Tomás Gillanders, Cecilia Mondaini,</a:t>
            </a:r>
            <a:endParaRPr lang="en-US" sz="2400">
              <a:solidFill>
                <a:srgbClr val="0070C0"/>
              </a:solidFill>
              <a:latin typeface="Aptos"/>
            </a:endParaRPr>
          </a:p>
          <a:p>
            <a:pPr algn="ctr"/>
            <a:r>
              <a:rPr lang="en-US" sz="2400">
                <a:solidFill>
                  <a:srgbClr val="0070C0"/>
                </a:solidFill>
                <a:latin typeface="Aptos"/>
              </a:rPr>
              <a:t>Terhi</a:t>
            </a:r>
            <a:r>
              <a:rPr lang="en-US" sz="2400" b="0" i="0" u="none" strike="noStrike" baseline="0">
                <a:solidFill>
                  <a:srgbClr val="0070C0"/>
                </a:solidFill>
                <a:latin typeface="Aptos"/>
              </a:rPr>
              <a:t> Nurminen, Pejman Sanaei, Burt Tilley</a:t>
            </a:r>
            <a:r>
              <a:rPr lang="en-US" sz="2400" b="0" i="0">
                <a:solidFill>
                  <a:srgbClr val="0070C0"/>
                </a:solidFill>
                <a:latin typeface="Aptos"/>
                <a:ea typeface="Aptos"/>
                <a:cs typeface="Aptos"/>
              </a:rPr>
              <a:t>​</a:t>
            </a:r>
            <a:endParaRPr lang="en-US" sz="2400">
              <a:solidFill>
                <a:srgbClr val="0070C0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0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9E6A-9DC3-311F-5C00-CE3DDF2A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B178-27E6-4979-B209-9BC77FE4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Solutions of free sheet</a:t>
            </a:r>
          </a:p>
        </p:txBody>
      </p:sp>
      <p:pic>
        <p:nvPicPr>
          <p:cNvPr id="8" name="qs_solution_0.5">
            <a:hlinkClick r:id="" action="ppaction://media"/>
            <a:extLst>
              <a:ext uri="{FF2B5EF4-FFF2-40B4-BE49-F238E27FC236}">
                <a16:creationId xmlns:a16="http://schemas.microsoft.com/office/drawing/2014/main" id="{3BC722A7-EB8F-335D-6AFC-4DBC84AEA5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011" y="1697789"/>
            <a:ext cx="12200021" cy="50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9E6A-9DC3-311F-5C00-CE3DDF2A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B178-27E6-4979-B209-9BC77FE4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Solutions of free sheet</a:t>
            </a:r>
          </a:p>
        </p:txBody>
      </p:sp>
      <p:pic>
        <p:nvPicPr>
          <p:cNvPr id="5" name="qs_solution_0.6">
            <a:hlinkClick r:id="" action="ppaction://media"/>
            <a:extLst>
              <a:ext uri="{FF2B5EF4-FFF2-40B4-BE49-F238E27FC236}">
                <a16:creationId xmlns:a16="http://schemas.microsoft.com/office/drawing/2014/main" id="{3695C1D5-204A-36E3-6865-E0EA18867F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974" y="1689099"/>
            <a:ext cx="12194650" cy="50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85CF77-D305-7AD7-E131-7C6358EF3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4865" y="595222"/>
            <a:ext cx="4261061" cy="5840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ABE85-7251-DE3E-D448-8203A9AB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Static contact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32BF3-DF2C-8077-80E8-BB7CB5F52D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3292" y="3351485"/>
            <a:ext cx="3398567" cy="778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CB2A21-CB17-8F81-57DB-F1E6347D10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45658" y="1412152"/>
            <a:ext cx="5083200" cy="1323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5F3C1-2D9A-E29A-D798-3AF1364872D7}"/>
              </a:ext>
            </a:extLst>
          </p:cNvPr>
          <p:cNvSpPr txBox="1"/>
          <p:nvPr/>
        </p:nvSpPr>
        <p:spPr>
          <a:xfrm>
            <a:off x="790232" y="2908587"/>
            <a:ext cx="724702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i="1">
                <a:solidFill>
                  <a:srgbClr val="0070C0"/>
                </a:solidFill>
              </a:rPr>
              <a:t>Clamped boundary conditions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D9A79-A1DB-5A6F-5C2E-571D76C08C1B}"/>
              </a:ext>
            </a:extLst>
          </p:cNvPr>
          <p:cNvSpPr txBox="1"/>
          <p:nvPr/>
        </p:nvSpPr>
        <p:spPr>
          <a:xfrm>
            <a:off x="789709" y="4214933"/>
            <a:ext cx="76199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rgbClr val="0070C0"/>
                </a:solidFill>
                <a:ea typeface="+mn-lt"/>
                <a:cs typeface="+mn-lt"/>
              </a:rPr>
              <a:t>Geometric</a:t>
            </a:r>
            <a:r>
              <a:rPr lang="en-US" sz="2200" i="1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 </a:t>
            </a:r>
            <a:r>
              <a:rPr lang="en-US" sz="2200" b="0" i="1" u="none" strike="noStrike" baseline="0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integral</a:t>
            </a:r>
            <a:r>
              <a:rPr lang="en-US" sz="2200" i="1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 </a:t>
            </a:r>
            <a:r>
              <a:rPr lang="en-US" sz="2200" b="0" i="1" u="none" strike="noStrike" baseline="0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constraints</a:t>
            </a:r>
            <a:r>
              <a:rPr sz="2200" b="0" i="1">
                <a:solidFill>
                  <a:srgbClr val="000000"/>
                </a:solidFill>
                <a:latin typeface="Aptos"/>
                <a:ea typeface="Aptos"/>
                <a:cs typeface="Aptos"/>
              </a:rPr>
              <a:t>​</a:t>
            </a:r>
            <a:endParaRPr lang="en-US" sz="2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DB487-418A-C7BB-FD68-774207987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658" y="4730785"/>
            <a:ext cx="5627914" cy="104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9A363-7A5E-0169-7E21-F925BD435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68" y="5771737"/>
            <a:ext cx="8151680" cy="10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B1806F2-8B09-B507-88F0-378949B23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4865" y="595222"/>
            <a:ext cx="4261061" cy="5840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42D15-8FEB-8E31-AD3F-EFA1F7A9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Contact problem continued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CBC1BE-E5BA-E6F0-205D-B42654B87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4414" y="3979656"/>
            <a:ext cx="3466770" cy="1166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6D527-76D1-8695-BD70-1C8160441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49" y="2292572"/>
            <a:ext cx="7695236" cy="1140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33749B-3256-E564-97E0-85102A5E8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216254"/>
            <a:ext cx="2073576" cy="6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6D47F-8CE0-A03E-E472-EFF2B240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0" y="5393807"/>
            <a:ext cx="7073900" cy="897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475D91-3206-286B-8B09-F17B1A90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50" y="1815112"/>
            <a:ext cx="4886184" cy="1072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81D5A-F867-3C8A-FE94-BF172F8A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50" y="3214432"/>
            <a:ext cx="7594600" cy="19254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837C76-D3AE-0492-EA36-B014E879A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4865" y="595222"/>
            <a:ext cx="4261061" cy="58400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A2A2DF8-8AEC-2995-8DFA-FCA5A403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Contact problem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844FC-14AA-6877-316E-1262D5070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379" y="4049187"/>
            <a:ext cx="2472871" cy="10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216A-AABF-0DBF-4BFF-CD3C081B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Contact problem solutions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8D6250-BB51-BADA-A279-F68EEA95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197" y="1539498"/>
            <a:ext cx="3178487" cy="48380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F439633-5D7F-600C-5D1B-7AC99DC00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539" y="1538190"/>
            <a:ext cx="3436202" cy="48380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73BF4B-3FC0-02AE-FD01-F419FE56C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9219" y="1565328"/>
            <a:ext cx="3653630" cy="48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6DC25-44E1-BCA4-825C-47C96724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EDF0-56A1-9E71-A5A2-E6A7B140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36" y="15037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>
                <a:solidFill>
                  <a:srgbClr val="0070C0"/>
                </a:solidFill>
              </a:rPr>
              <a:t>Balance laws</a:t>
            </a:r>
            <a:r>
              <a:rPr lang="en-US"/>
              <a:t> become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C8050-D470-788A-A917-9BF4CF87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6" y="2100397"/>
            <a:ext cx="3851051" cy="2823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BAF4E-41E3-2BBE-1494-96561B09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24" y="5400397"/>
            <a:ext cx="1488701" cy="94132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25D3DA-8B0C-3015-F22B-5AE387892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944" y="-234638"/>
            <a:ext cx="5028257" cy="733194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450101D-B90D-365D-B4D7-1DABE2D4E1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Dynamic sheet equations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D75B1-C19F-E044-16EA-1826601CC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864" y="5114863"/>
            <a:ext cx="2469259" cy="14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5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B459-A8F1-9873-D4BD-96023AB7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Dynamic equations: Asymptotic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2FF85-A30A-3E89-70BE-0EA34A7239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Taking the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asymptotic limit, the problem to leading order in 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/>
                  <a:t> becomes: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2FF85-A30A-3E89-70BE-0EA34A723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A898604-1B54-FCA6-53E3-926943DD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4369"/>
            <a:ext cx="2418805" cy="1595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A4C15B-1A02-64DE-8C75-DDD09637E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957" y="5396707"/>
            <a:ext cx="5499100" cy="1028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A6ED5-5F07-696E-6892-E462691FA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760" y="3408895"/>
            <a:ext cx="3784690" cy="4861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FD5D14-43FD-CC80-53CF-6FE6DF5A817A}"/>
              </a:ext>
            </a:extLst>
          </p:cNvPr>
          <p:cNvSpPr txBox="1"/>
          <p:nvPr/>
        </p:nvSpPr>
        <p:spPr>
          <a:xfrm>
            <a:off x="717550" y="4877696"/>
            <a:ext cx="312085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Sine-Gordon equation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1C9E91-CF02-826C-9B7D-8E356A550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028" y="2854369"/>
            <a:ext cx="2660479" cy="1595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6FADB3-D46C-7E9E-C511-C3DE5061B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530" y="3535171"/>
            <a:ext cx="496886" cy="2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C168-A8A5-9D4A-4C91-EA527A71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An approach to viscoelastic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0B42-FCB9-1877-37F8-5F2DA95C3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>
                <a:solidFill>
                  <a:srgbClr val="0070C0"/>
                </a:solidFill>
              </a:rPr>
              <a:t>Maxwell 3 component system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i="1">
                <a:solidFill>
                  <a:srgbClr val="0070C0"/>
                </a:solidFill>
              </a:rPr>
              <a:t>Linear viscoelastic momentum constitutive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A2F5E-FA56-1156-302C-D819DDD6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66" y="2613786"/>
            <a:ext cx="6175383" cy="942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7B7F3-F1E9-2F02-3B06-9FDB15656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60" y="4646590"/>
            <a:ext cx="5595714" cy="967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943952-5F9F-032B-229A-757E41077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470" y="1627158"/>
            <a:ext cx="3253648" cy="21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97DF9-2934-06D1-130A-8AC75F5F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C01F-E1BE-2B38-622C-D2F4FEB8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Objectives identified by Gore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A35A-FB33-C03C-1090-6E59FC643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/>
              <a:t>What is the </a:t>
            </a:r>
            <a:r>
              <a:rPr lang="en-IE">
                <a:solidFill>
                  <a:srgbClr val="0070C0"/>
                </a:solidFill>
              </a:rPr>
              <a:t>stress</a:t>
            </a:r>
            <a:r>
              <a:rPr lang="en-IE"/>
              <a:t>, </a:t>
            </a:r>
            <a:r>
              <a:rPr lang="en-IE">
                <a:solidFill>
                  <a:srgbClr val="0070C0"/>
                </a:solidFill>
              </a:rPr>
              <a:t>strain</a:t>
            </a:r>
            <a:r>
              <a:rPr lang="en-IE"/>
              <a:t>, and </a:t>
            </a:r>
            <a:r>
              <a:rPr lang="en-IE">
                <a:solidFill>
                  <a:srgbClr val="0070C0"/>
                </a:solidFill>
              </a:rPr>
              <a:t>strain rate</a:t>
            </a:r>
            <a:r>
              <a:rPr lang="en-IE"/>
              <a:t> inside the cable at different </a:t>
            </a:r>
            <a:r>
              <a:rPr lang="en-IE">
                <a:solidFill>
                  <a:srgbClr val="0070C0"/>
                </a:solidFill>
              </a:rPr>
              <a:t>cycling </a:t>
            </a:r>
            <a:r>
              <a:rPr lang="en-IE"/>
              <a:t>velocities and geometries?</a:t>
            </a:r>
          </a:p>
          <a:p>
            <a:pPr marL="514350" indent="-514350">
              <a:buAutoNum type="arabicPeriod"/>
            </a:pPr>
            <a:endParaRPr lang="en-IE"/>
          </a:p>
          <a:p>
            <a:pPr marL="514350" indent="-514350">
              <a:buFont typeface="+mj-lt"/>
              <a:buAutoNum type="arabicPeriod"/>
            </a:pPr>
            <a:r>
              <a:rPr lang="en-IE"/>
              <a:t>How does the polymeric </a:t>
            </a:r>
            <a:r>
              <a:rPr lang="en-IE">
                <a:solidFill>
                  <a:srgbClr val="0070C0"/>
                </a:solidFill>
              </a:rPr>
              <a:t>mechanical model</a:t>
            </a:r>
            <a:r>
              <a:rPr lang="en-IE"/>
              <a:t> change the stress, strain, and strain rate?</a:t>
            </a:r>
          </a:p>
          <a:p>
            <a:pPr marL="514350" indent="-514350">
              <a:buFont typeface="Aptos Display" panose="02110004020202020204"/>
              <a:buAutoNum type="arabicPeriod"/>
            </a:pPr>
            <a:endParaRPr lang="en-IE"/>
          </a:p>
          <a:p>
            <a:pPr marL="514350" indent="-514350">
              <a:buFont typeface="+mj-lt"/>
              <a:buAutoNum type="arabicPeriod"/>
            </a:pPr>
            <a:r>
              <a:rPr lang="en-IE"/>
              <a:t>Polymer materials properties can be highly resolved by </a:t>
            </a:r>
            <a:r>
              <a:rPr lang="en-IE">
                <a:solidFill>
                  <a:srgbClr val="0070C0"/>
                </a:solidFill>
              </a:rPr>
              <a:t>torsional shear</a:t>
            </a:r>
            <a:r>
              <a:rPr lang="en-IE"/>
              <a:t> testing. Can the stress, strain and strain rates of the cycled cable be transformed into torsional shear test inputs?</a:t>
            </a:r>
          </a:p>
          <a:p>
            <a:pPr marL="514350" indent="-514350">
              <a:buAutoNum type="arabicPeriod"/>
            </a:pPr>
            <a:endParaRPr lang="en-IE"/>
          </a:p>
          <a:p>
            <a:pPr marL="514350" indent="-514350">
              <a:buFont typeface="+mj-lt"/>
              <a:buAutoNum type="arabicPeriod"/>
            </a:pPr>
            <a:r>
              <a:rPr lang="en-IE"/>
              <a:t>How will the </a:t>
            </a:r>
            <a:r>
              <a:rPr lang="en-IE">
                <a:solidFill>
                  <a:srgbClr val="0070C0"/>
                </a:solidFill>
              </a:rPr>
              <a:t>cycle time/velocity</a:t>
            </a:r>
            <a:r>
              <a:rPr lang="en-IE"/>
              <a:t> change the performance over </a:t>
            </a:r>
            <a:r>
              <a:rPr lang="en-IE">
                <a:solidFill>
                  <a:srgbClr val="0070C0"/>
                </a:solidFill>
              </a:rPr>
              <a:t>time</a:t>
            </a:r>
            <a:r>
              <a:rPr lang="en-IE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DA0D7-537D-195B-994B-71BFD138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64055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Application </a:t>
            </a:r>
            <a:r>
              <a:rPr lang="en-US" sz="5200">
                <a:solidFill>
                  <a:srgbClr val="FF0000"/>
                </a:solidFill>
              </a:rPr>
              <a:t>&amp; motivation</a:t>
            </a:r>
            <a:endParaRPr lang="en-US" sz="5200" kern="12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Online Media 6" descr="Unveiling High NA EUV | ASML">
            <a:hlinkClick r:id="" action="ppaction://media"/>
            <a:extLst>
              <a:ext uri="{FF2B5EF4-FFF2-40B4-BE49-F238E27FC236}">
                <a16:creationId xmlns:a16="http://schemas.microsoft.com/office/drawing/2014/main" id="{130EB3ED-D37B-8C30-6F77-7887F7FD16E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8120" y="1006719"/>
            <a:ext cx="9872709" cy="55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287A-1E1F-AB78-5BBA-A418CE43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4E92-F9FA-A5C3-4D8B-36F66E2D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32142" cy="48339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Identified </a:t>
            </a:r>
            <a:r>
              <a:rPr lang="en-US">
                <a:solidFill>
                  <a:srgbClr val="0070C0"/>
                </a:solidFill>
              </a:rPr>
              <a:t>axial stresses</a:t>
            </a:r>
            <a:r>
              <a:rPr lang="en-US"/>
              <a:t> and strains along the rods.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Identified </a:t>
            </a:r>
            <a:r>
              <a:rPr lang="en-US">
                <a:solidFill>
                  <a:srgbClr val="0070C0"/>
                </a:solidFill>
              </a:rPr>
              <a:t>bending rates</a:t>
            </a:r>
            <a:r>
              <a:rPr lang="en-US"/>
              <a:t> experienced by the rod throughout motion.</a:t>
            </a:r>
          </a:p>
          <a:p>
            <a:pPr lvl="1"/>
            <a:r>
              <a:rPr lang="en-US"/>
              <a:t>Translation to Tick-Tock experiments.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Future directions: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Solving </a:t>
            </a:r>
            <a:r>
              <a:rPr lang="en-US">
                <a:solidFill>
                  <a:srgbClr val="0070C0"/>
                </a:solidFill>
              </a:rPr>
              <a:t>Sine-Gordon</a:t>
            </a:r>
            <a:r>
              <a:rPr lang="en-US"/>
              <a:t> wave equation subject to </a:t>
            </a:r>
            <a:r>
              <a:rPr lang="en-US">
                <a:solidFill>
                  <a:srgbClr val="0070C0"/>
                </a:solidFill>
              </a:rPr>
              <a:t>integral constraints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Identifying </a:t>
            </a:r>
            <a:r>
              <a:rPr lang="en-US">
                <a:solidFill>
                  <a:srgbClr val="0070C0"/>
                </a:solidFill>
              </a:rPr>
              <a:t>fracture </a:t>
            </a:r>
            <a:r>
              <a:rPr lang="en-US"/>
              <a:t>mechanisms and metrics to track </a:t>
            </a:r>
            <a:r>
              <a:rPr lang="en-US">
                <a:solidFill>
                  <a:srgbClr val="0070C0"/>
                </a:solidFill>
              </a:rPr>
              <a:t>fatigue </a:t>
            </a:r>
            <a:r>
              <a:rPr lang="en-US"/>
              <a:t>in cables.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1B308-CFF6-2D02-C088-808C3F93C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836" y="1690688"/>
            <a:ext cx="2513974" cy="38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3987-122F-AD3E-CD82-307E883C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Acknowled</a:t>
            </a:r>
            <a:r>
              <a:rPr lang="en-US">
                <a:solidFill>
                  <a:srgbClr val="FF0000"/>
                </a:solidFill>
                <a:latin typeface="Aptos Display"/>
              </a:rPr>
              <a:t>gment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0F7F4-328B-03CC-1DC3-F21542782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We gratefully acknowledge supports from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i="1">
                <a:solidFill>
                  <a:srgbClr val="0070C0"/>
                </a:solidFill>
                <a:ea typeface="+mn-lt"/>
                <a:cs typeface="+mn-lt"/>
              </a:rPr>
              <a:t>Society for Industrial and Applied Mathematics (SIAM)</a:t>
            </a:r>
          </a:p>
          <a:p>
            <a:pPr marL="0" indent="0">
              <a:buNone/>
            </a:pPr>
            <a:endParaRPr lang="en-US" i="1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en-US" i="1">
                <a:solidFill>
                  <a:srgbClr val="0070C0"/>
                </a:solidFill>
                <a:ea typeface="+mn-lt"/>
                <a:cs typeface="+mn-lt"/>
              </a:rPr>
              <a:t>National Science Foundation (NSF)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i="1">
                <a:solidFill>
                  <a:srgbClr val="0070C0"/>
                </a:solidFill>
                <a:ea typeface="+mn-lt"/>
                <a:cs typeface="+mn-lt"/>
              </a:rPr>
              <a:t>Drexel University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i="1">
                <a:solidFill>
                  <a:srgbClr val="0070C0"/>
                </a:solidFill>
                <a:ea typeface="+mn-lt"/>
                <a:cs typeface="+mn-lt"/>
              </a:rPr>
              <a:t>W.L. Gore &amp; Associates Inc.</a:t>
            </a:r>
          </a:p>
        </p:txBody>
      </p:sp>
    </p:spTree>
    <p:extLst>
      <p:ext uri="{BB962C8B-B14F-4D97-AF65-F5344CB8AC3E}">
        <p14:creationId xmlns:p14="http://schemas.microsoft.com/office/powerpoint/2010/main" val="310515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AAF4A72D-0C10-138E-B40B-95C138338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6" y="1200839"/>
            <a:ext cx="3638548" cy="48789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BB42CB-6179-4609-DA44-AD9F94145303}"/>
              </a:ext>
            </a:extLst>
          </p:cNvPr>
          <p:cNvSpPr txBox="1"/>
          <p:nvPr/>
        </p:nvSpPr>
        <p:spPr>
          <a:xfrm>
            <a:off x="3238500" y="279400"/>
            <a:ext cx="60960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200">
                <a:solidFill>
                  <a:srgbClr val="FF0000"/>
                </a:solidFill>
                <a:latin typeface="Aptos Display"/>
              </a:rPr>
              <a:t>Experimental setup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F23102FB-9674-B375-62F4-E296D923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084" y="1200839"/>
            <a:ext cx="5905700" cy="4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6592-E6E8-A8F0-08CD-54E8F9CC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Objectives identified by Gore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93C0-52E9-473C-928C-D657B412A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/>
              <a:t>What is the </a:t>
            </a:r>
            <a:r>
              <a:rPr lang="en-IE">
                <a:solidFill>
                  <a:srgbClr val="0070C0"/>
                </a:solidFill>
              </a:rPr>
              <a:t>stress</a:t>
            </a:r>
            <a:r>
              <a:rPr lang="en-IE"/>
              <a:t>, </a:t>
            </a:r>
            <a:r>
              <a:rPr lang="en-IE">
                <a:solidFill>
                  <a:srgbClr val="0070C0"/>
                </a:solidFill>
              </a:rPr>
              <a:t>strain</a:t>
            </a:r>
            <a:r>
              <a:rPr lang="en-IE"/>
              <a:t>, and </a:t>
            </a:r>
            <a:r>
              <a:rPr lang="en-IE">
                <a:solidFill>
                  <a:srgbClr val="0070C0"/>
                </a:solidFill>
              </a:rPr>
              <a:t>strain rate</a:t>
            </a:r>
            <a:r>
              <a:rPr lang="en-IE"/>
              <a:t> inside the cable at different </a:t>
            </a:r>
            <a:r>
              <a:rPr lang="en-IE">
                <a:solidFill>
                  <a:srgbClr val="0070C0"/>
                </a:solidFill>
              </a:rPr>
              <a:t>cycling </a:t>
            </a:r>
            <a:r>
              <a:rPr lang="en-IE"/>
              <a:t>velocities and geometries?</a:t>
            </a:r>
          </a:p>
          <a:p>
            <a:pPr marL="514350" indent="-514350">
              <a:buAutoNum type="arabicPeriod"/>
            </a:pPr>
            <a:endParaRPr lang="en-IE"/>
          </a:p>
          <a:p>
            <a:pPr marL="514350" indent="-514350">
              <a:buFont typeface="+mj-lt"/>
              <a:buAutoNum type="arabicPeriod"/>
            </a:pPr>
            <a:r>
              <a:rPr lang="en-IE"/>
              <a:t>How does the polymeric </a:t>
            </a:r>
            <a:r>
              <a:rPr lang="en-IE">
                <a:solidFill>
                  <a:srgbClr val="0070C0"/>
                </a:solidFill>
              </a:rPr>
              <a:t>mechanical model</a:t>
            </a:r>
            <a:r>
              <a:rPr lang="en-IE"/>
              <a:t> change the stress, strain, and strain rate?</a:t>
            </a:r>
          </a:p>
          <a:p>
            <a:pPr marL="514350" indent="-514350">
              <a:buFont typeface="Aptos Display" panose="02110004020202020204"/>
              <a:buAutoNum type="arabicPeriod"/>
            </a:pPr>
            <a:endParaRPr lang="en-IE"/>
          </a:p>
          <a:p>
            <a:pPr marL="514350" indent="-514350">
              <a:buFont typeface="+mj-lt"/>
              <a:buAutoNum type="arabicPeriod"/>
            </a:pPr>
            <a:r>
              <a:rPr lang="en-IE"/>
              <a:t>Polymer materials properties can be highly resolved by </a:t>
            </a:r>
            <a:r>
              <a:rPr lang="en-IE">
                <a:solidFill>
                  <a:srgbClr val="0070C0"/>
                </a:solidFill>
              </a:rPr>
              <a:t>torsional shear</a:t>
            </a:r>
            <a:r>
              <a:rPr lang="en-IE"/>
              <a:t> testing. Can the stress, strain and strain rates of the cycled cable be transformed into torsional shear test inputs?</a:t>
            </a:r>
          </a:p>
          <a:p>
            <a:pPr marL="514350" indent="-514350">
              <a:buAutoNum type="arabicPeriod"/>
            </a:pPr>
            <a:endParaRPr lang="en-IE"/>
          </a:p>
          <a:p>
            <a:pPr marL="514350" indent="-514350">
              <a:buFont typeface="+mj-lt"/>
              <a:buAutoNum type="arabicPeriod"/>
            </a:pPr>
            <a:r>
              <a:rPr lang="en-IE"/>
              <a:t>How will the </a:t>
            </a:r>
            <a:r>
              <a:rPr lang="en-IE">
                <a:solidFill>
                  <a:srgbClr val="0070C0"/>
                </a:solidFill>
              </a:rPr>
              <a:t>cycle time/velocity</a:t>
            </a:r>
            <a:r>
              <a:rPr lang="en-IE"/>
              <a:t> change the performance over </a:t>
            </a:r>
            <a:r>
              <a:rPr lang="en-IE">
                <a:solidFill>
                  <a:srgbClr val="0070C0"/>
                </a:solidFill>
              </a:rPr>
              <a:t>time</a:t>
            </a:r>
            <a:r>
              <a:rPr lang="en-IE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7B4D-6909-C974-82AD-A65126C0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8D21BF7-8CE2-8668-46B6-0AD735E56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388" y="876969"/>
            <a:ext cx="6592880" cy="599974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8F8AE1-EAD8-7E7B-0451-6F647CB69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640" y="5265245"/>
            <a:ext cx="2782606" cy="714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8D6D7-2601-E8E5-8898-A1C4F19C4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35" y="2100141"/>
            <a:ext cx="2027284" cy="2321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C9BD30-145A-50D5-D86E-CB4747DA2D4E}"/>
              </a:ext>
            </a:extLst>
          </p:cNvPr>
          <p:cNvSpPr txBox="1"/>
          <p:nvPr/>
        </p:nvSpPr>
        <p:spPr>
          <a:xfrm>
            <a:off x="412676" y="4705488"/>
            <a:ext cx="3301417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Compatibility condition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0F26E-430D-A992-A6A9-86055ACC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Geometry of space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F3EB0-F32C-F2FA-FB4F-1E18D7717D9E}"/>
              </a:ext>
            </a:extLst>
          </p:cNvPr>
          <p:cNvSpPr txBox="1"/>
          <p:nvPr/>
        </p:nvSpPr>
        <p:spPr>
          <a:xfrm>
            <a:off x="271229" y="6178992"/>
            <a:ext cx="572672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err="1">
                <a:solidFill>
                  <a:srgbClr val="0070C0"/>
                </a:solidFill>
                <a:highlight>
                  <a:srgbClr val="FFFFFF"/>
                </a:highlight>
                <a:latin typeface="Arial"/>
                <a:cs typeface="Arial"/>
              </a:rPr>
              <a:t>Goriely</a:t>
            </a:r>
            <a:r>
              <a:rPr lang="en-US" sz="1400">
                <a:solidFill>
                  <a:srgbClr val="0070C0"/>
                </a:solidFill>
                <a:highlight>
                  <a:srgbClr val="FFFFFF"/>
                </a:highlight>
                <a:latin typeface="Arial"/>
                <a:cs typeface="Arial"/>
              </a:rPr>
              <a:t>, A. and Tabor, M., 1997. Nonlinear dynamics of filaments I. Dynamical instabilities. </a:t>
            </a:r>
            <a:r>
              <a:rPr lang="en-US" sz="1400" i="1">
                <a:solidFill>
                  <a:srgbClr val="0070C0"/>
                </a:solidFill>
                <a:highlight>
                  <a:srgbClr val="FFFFFF"/>
                </a:highlight>
                <a:latin typeface="Arial"/>
                <a:cs typeface="Arial"/>
              </a:rPr>
              <a:t>Physica D: Nonlinear Phenomena</a:t>
            </a:r>
            <a:endParaRPr lang="en-US" sz="1400">
              <a:solidFill>
                <a:srgbClr val="0070C0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14546-80B2-F12C-DCBF-1B4C906E8234}"/>
              </a:ext>
            </a:extLst>
          </p:cNvPr>
          <p:cNvSpPr txBox="1"/>
          <p:nvPr/>
        </p:nvSpPr>
        <p:spPr>
          <a:xfrm>
            <a:off x="406400" y="1548682"/>
            <a:ext cx="299753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Kinematic equations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82784-8AAE-3327-7DBD-463165C3C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4201D53-DFD8-1B9E-4D9E-543E1935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388" y="876969"/>
            <a:ext cx="6592880" cy="5999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AAED2-71F6-B457-97AD-BFF8F7CC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Mechanics of cables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4FBBF2-DFB7-7CB7-9A1C-A404CB317E52}"/>
              </a:ext>
            </a:extLst>
          </p:cNvPr>
          <p:cNvGrpSpPr/>
          <p:nvPr/>
        </p:nvGrpSpPr>
        <p:grpSpPr>
          <a:xfrm>
            <a:off x="406400" y="1548682"/>
            <a:ext cx="2997530" cy="1406114"/>
            <a:chOff x="482600" y="1591461"/>
            <a:chExt cx="2997530" cy="14061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34ECF-B0F4-161C-D9F3-B37C232F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001" y="2195521"/>
              <a:ext cx="2138976" cy="8020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DC59A5-7DFC-886F-3044-4BBE66C0BDCC}"/>
                </a:ext>
              </a:extLst>
            </p:cNvPr>
            <p:cNvSpPr txBox="1"/>
            <p:nvPr/>
          </p:nvSpPr>
          <p:spPr>
            <a:xfrm>
              <a:off x="482600" y="1591461"/>
              <a:ext cx="299753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i="1">
                  <a:solidFill>
                    <a:srgbClr val="0070C0"/>
                  </a:solidFill>
                </a:rPr>
                <a:t>Force balance</a:t>
              </a:r>
              <a:endParaRPr lang="en-US" i="1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13E2C9-BDB7-645D-ABCB-DE318F5917FB}"/>
              </a:ext>
            </a:extLst>
          </p:cNvPr>
          <p:cNvGrpSpPr/>
          <p:nvPr/>
        </p:nvGrpSpPr>
        <p:grpSpPr>
          <a:xfrm>
            <a:off x="371231" y="3161891"/>
            <a:ext cx="6491431" cy="1403017"/>
            <a:chOff x="803031" y="3389822"/>
            <a:chExt cx="6491431" cy="140301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A9B31C-3507-132E-439C-5A7BA412ECDD}"/>
                </a:ext>
              </a:extLst>
            </p:cNvPr>
            <p:cNvSpPr txBox="1"/>
            <p:nvPr/>
          </p:nvSpPr>
          <p:spPr>
            <a:xfrm>
              <a:off x="803031" y="3389822"/>
              <a:ext cx="299753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i="1">
                  <a:solidFill>
                    <a:srgbClr val="0070C0"/>
                  </a:solidFill>
                </a:rPr>
                <a:t>Momentum balance</a:t>
              </a:r>
              <a:endParaRPr lang="en-US" i="1">
                <a:solidFill>
                  <a:srgbClr val="0070C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DC7FB2-9BCA-4457-4F07-E9B7E1BD8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951" y="3870893"/>
              <a:ext cx="6310511" cy="92194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313A19-0DAB-FCB3-4ABF-5AA6CCC6C174}"/>
              </a:ext>
            </a:extLst>
          </p:cNvPr>
          <p:cNvGrpSpPr/>
          <p:nvPr/>
        </p:nvGrpSpPr>
        <p:grpSpPr>
          <a:xfrm>
            <a:off x="409331" y="4806617"/>
            <a:ext cx="4427745" cy="1199897"/>
            <a:chOff x="803031" y="5101391"/>
            <a:chExt cx="4427745" cy="11998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6D2239-6A2E-2143-5D71-B4903094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2561" y="5545303"/>
              <a:ext cx="1945774" cy="75598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25190F-36E0-BC5E-C822-25A1035D76F0}"/>
                </a:ext>
              </a:extLst>
            </p:cNvPr>
            <p:cNvSpPr txBox="1"/>
            <p:nvPr/>
          </p:nvSpPr>
          <p:spPr>
            <a:xfrm>
              <a:off x="803031" y="5101391"/>
              <a:ext cx="442774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i="1">
                  <a:solidFill>
                    <a:srgbClr val="0070C0"/>
                  </a:solidFill>
                </a:rPr>
                <a:t>Elastic constitutive law</a:t>
              </a:r>
              <a:endParaRPr lang="en-US" i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3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65746-EA9A-BD4F-A0DB-D6D5FB20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3783-200A-8B8D-C591-5438ED0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 planar 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1539E7-E2DD-7785-F39C-00ADE4B3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67" y="3068433"/>
            <a:ext cx="3585890" cy="132556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0CCB24D-8850-87F8-0F37-12AF7F7D4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0944" y="-234638"/>
            <a:ext cx="5028257" cy="73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6C35-73FA-8284-5661-A6BBF200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2FF-2E5C-F66D-5A22-5B939C00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36" y="15037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>
                <a:solidFill>
                  <a:srgbClr val="0070C0"/>
                </a:solidFill>
              </a:rPr>
              <a:t>Balance laws</a:t>
            </a:r>
            <a:r>
              <a:rPr lang="en-US"/>
              <a:t> become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93C3E-4CC1-D9DE-38CE-6839AC4C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3" y="2108283"/>
            <a:ext cx="3851051" cy="2823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6E112-3C12-F45A-B833-8C1AA2FC2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74" y="5400397"/>
            <a:ext cx="1329951" cy="85242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4D14BF5-5569-3015-CC71-B7A3F1D4C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944" y="-234638"/>
            <a:ext cx="5028257" cy="733194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666F7BA-5678-69E1-EF70-91181C30EB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Dynamic sheet equations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0F1C6B-8556-BA43-FC47-D2D56889F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864" y="5114863"/>
            <a:ext cx="2469259" cy="14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E3D89DD8-AD23-B27C-02E1-E345C1C2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0944" y="-234638"/>
            <a:ext cx="5028257" cy="7331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CD635-E97C-FB08-1E19-657722820E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0" t="341" r="34986"/>
          <a:stretch>
            <a:fillRect/>
          </a:stretch>
        </p:blipFill>
        <p:spPr>
          <a:xfrm>
            <a:off x="491641" y="1601225"/>
            <a:ext cx="4233176" cy="840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62C1AE-1A99-0578-18EC-4FC96B2B3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08" y="3202950"/>
            <a:ext cx="3526230" cy="448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50CBF-A0FB-F883-39E3-BD249605D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23" y="4639511"/>
            <a:ext cx="4156975" cy="1896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ED3FC-1CA0-2829-9C7E-4289770BE6B5}"/>
              </a:ext>
            </a:extLst>
          </p:cNvPr>
          <p:cNvSpPr txBox="1"/>
          <p:nvPr/>
        </p:nvSpPr>
        <p:spPr>
          <a:xfrm>
            <a:off x="432323" y="2631495"/>
            <a:ext cx="72470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Clamped-clamped boundary conditions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1E3EE-5C3D-1818-06CD-1D014DFE099F}"/>
              </a:ext>
            </a:extLst>
          </p:cNvPr>
          <p:cNvSpPr txBox="1"/>
          <p:nvPr/>
        </p:nvSpPr>
        <p:spPr>
          <a:xfrm>
            <a:off x="431800" y="3984024"/>
            <a:ext cx="76199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Time dependent</a:t>
            </a:r>
            <a:r>
              <a:rPr lang="en-US" sz="2400" b="0" i="1" u="none" strike="noStrike" baseline="0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 end separation</a:t>
            </a:r>
            <a:r>
              <a:rPr lang="en-US" sz="2400" i="1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 </a:t>
            </a:r>
            <a:r>
              <a:rPr lang="en-US" sz="2400" b="0" i="1" u="none" strike="noStrike" baseline="0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integral</a:t>
            </a:r>
            <a:r>
              <a:rPr lang="en-US" sz="2400" i="1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 </a:t>
            </a:r>
            <a:r>
              <a:rPr lang="en-US" sz="2400" b="0" i="1" u="none" strike="noStrike" baseline="0">
                <a:solidFill>
                  <a:srgbClr val="0070C0"/>
                </a:solidFill>
                <a:latin typeface="Aptos"/>
                <a:ea typeface="Segoe UI"/>
                <a:cs typeface="Segoe UI"/>
              </a:rPr>
              <a:t>constraints</a:t>
            </a:r>
            <a:r>
              <a:rPr sz="2400" b="0" i="0">
                <a:solidFill>
                  <a:srgbClr val="000000"/>
                </a:solidFill>
                <a:latin typeface="Aptos"/>
                <a:ea typeface="Aptos"/>
                <a:cs typeface="Aptos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D6334-962C-D2D4-F0E7-5A844C7D2F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376" t="6351" r="214" b="-1903"/>
          <a:stretch>
            <a:fillRect/>
          </a:stretch>
        </p:blipFill>
        <p:spPr>
          <a:xfrm>
            <a:off x="4652745" y="1637998"/>
            <a:ext cx="2073243" cy="80549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C1D34C4-E2CC-8B6A-7C35-A11340A96A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Free static sheet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447</Words>
  <Application>Microsoft Office PowerPoint</Application>
  <PresentationFormat>Widescreen</PresentationFormat>
  <Paragraphs>79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Office Theme</vt:lpstr>
      <vt:lpstr>Cable flexing, polymer deformation,  and fatigue</vt:lpstr>
      <vt:lpstr>Application &amp; motivation</vt:lpstr>
      <vt:lpstr>PowerPoint Presentation</vt:lpstr>
      <vt:lpstr>Objectives identified by Gore</vt:lpstr>
      <vt:lpstr>Geometry of space curves</vt:lpstr>
      <vt:lpstr>Mechanics of cables</vt:lpstr>
      <vt:lpstr>The planar problem</vt:lpstr>
      <vt:lpstr>PowerPoint Presentation</vt:lpstr>
      <vt:lpstr>PowerPoint Presentation</vt:lpstr>
      <vt:lpstr>Solutions of free sheet</vt:lpstr>
      <vt:lpstr>Solutions of free sheet</vt:lpstr>
      <vt:lpstr>Static contact problem</vt:lpstr>
      <vt:lpstr>Contact problem continued</vt:lpstr>
      <vt:lpstr>Contact problem continued</vt:lpstr>
      <vt:lpstr>Contact problem solutions</vt:lpstr>
      <vt:lpstr>PowerPoint Presentation</vt:lpstr>
      <vt:lpstr>Dynamic equations: Asymptotic approach</vt:lpstr>
      <vt:lpstr>An approach to viscoelastic sheets</vt:lpstr>
      <vt:lpstr>Objectives identified by Gore</vt:lpstr>
      <vt:lpstr>Discussion</vt:lpstr>
      <vt:lpstr>Acknowledgment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 Gillanders</dc:creator>
  <cp:lastModifiedBy>Renee Locorriere</cp:lastModifiedBy>
  <cp:revision>2</cp:revision>
  <dcterms:created xsi:type="dcterms:W3CDTF">2026-06-17T18:36:05Z</dcterms:created>
  <dcterms:modified xsi:type="dcterms:W3CDTF">2026-07-07T17:33:06Z</dcterms:modified>
</cp:coreProperties>
</file>