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6256000" cy="9144000"/>
  <p:notesSz cx="9144000" cy="16256000"/>
  <p:embeddedFontLst>
    <p:embeddedFont>
      <p:font typeface="MiSans" panose="02010600030101010101" charset="-122"/>
      <p:regular r:id="rId18"/>
    </p:embeddedFont>
    <p:embeddedFont>
      <p:font typeface="Liter" panose="02010600030101010101" charset="0"/>
      <p:regular r:id="rId19"/>
    </p:embeddedFont>
    <p:embeddedFont>
      <p:font typeface="Noto Sans SC" panose="020B0200000000000000" pitchFamily="34" charset="-122"/>
      <p:regular r:id="rId20"/>
      <p:bold r:id="rId2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75" d="100"/>
          <a:sy n="75" d="100"/>
        </p:scale>
        <p:origin x="82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58368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statics.moonshot.cn/kimi-ppt/html-gen/static/image-error.png"/>
          <p:cNvPicPr>
            <a:picLocks noChangeAspect="1"/>
          </p:cNvPicPr>
          <p:nvPr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AFAFA">
                  <a:alpha val="95000"/>
                </a:srgbClr>
              </a:gs>
              <a:gs pos="50000">
                <a:srgbClr val="FAFAFA">
                  <a:alpha val="85000"/>
                </a:srgbClr>
              </a:gs>
              <a:gs pos="100000">
                <a:srgbClr val="000000">
                  <a:alpha val="0"/>
                </a:srgbClr>
              </a:gs>
            </a:gsLst>
            <a:lin ang="2700000" scaled="1"/>
          </a:gradFill>
          <a:ln/>
        </p:spPr>
      </p:sp>
      <p:sp>
        <p:nvSpPr>
          <p:cNvPr id="4" name="Text 1"/>
          <p:cNvSpPr/>
          <p:nvPr/>
        </p:nvSpPr>
        <p:spPr>
          <a:xfrm>
            <a:off x="508000" y="1765300"/>
            <a:ext cx="15328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56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SIAM Youth Workshop</a:t>
            </a:r>
            <a:endParaRPr lang="en-US" sz="1600" dirty="0"/>
          </a:p>
        </p:txBody>
      </p:sp>
      <p:sp>
        <p:nvSpPr>
          <p:cNvPr id="5" name="Text 2"/>
          <p:cNvSpPr/>
          <p:nvPr/>
        </p:nvSpPr>
        <p:spPr>
          <a:xfrm>
            <a:off x="508000" y="2324100"/>
            <a:ext cx="15849600" cy="2311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9600" b="1" kern="0" spc="-24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AI与</a:t>
            </a:r>
            <a:endParaRPr lang="en-US" sz="1600" dirty="0"/>
          </a:p>
          <a:p>
            <a:pPr>
              <a:lnSpc>
                <a:spcPct val="80000"/>
              </a:lnSpc>
            </a:pPr>
            <a:r>
              <a:rPr lang="en-US" sz="9600" b="1" kern="0" spc="-24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研究诚信</a:t>
            </a:r>
            <a:endParaRPr lang="en-US" sz="1600" dirty="0"/>
          </a:p>
        </p:txBody>
      </p:sp>
      <p:sp>
        <p:nvSpPr>
          <p:cNvPr id="6" name="Shape 3"/>
          <p:cNvSpPr/>
          <p:nvPr/>
        </p:nvSpPr>
        <p:spPr>
          <a:xfrm>
            <a:off x="508000" y="5041900"/>
            <a:ext cx="1219200" cy="508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7" name="Shape 4"/>
          <p:cNvSpPr/>
          <p:nvPr/>
        </p:nvSpPr>
        <p:spPr>
          <a:xfrm>
            <a:off x="508000" y="5626100"/>
            <a:ext cx="50800" cy="3048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8" name="Text 5"/>
          <p:cNvSpPr/>
          <p:nvPr/>
        </p:nvSpPr>
        <p:spPr>
          <a:xfrm>
            <a:off x="711200" y="5600700"/>
            <a:ext cx="30099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SIAM青年研讨会发言提纲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508000" y="6134100"/>
            <a:ext cx="50800" cy="304800"/>
          </a:xfrm>
          <a:prstGeom prst="roundRect">
            <a:avLst>
              <a:gd name="adj" fmla="val 0"/>
            </a:avLst>
          </a:prstGeom>
          <a:solidFill>
            <a:srgbClr val="E5E5E5"/>
          </a:solidFill>
          <a:ln/>
        </p:spPr>
      </p:sp>
      <p:sp>
        <p:nvSpPr>
          <p:cNvPr id="10" name="Text 7"/>
          <p:cNvSpPr/>
          <p:nvPr/>
        </p:nvSpPr>
        <p:spPr>
          <a:xfrm>
            <a:off x="711200" y="6108700"/>
            <a:ext cx="6350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董彬</a:t>
            </a:r>
            <a:endParaRPr lang="en-US" sz="1600" dirty="0"/>
          </a:p>
        </p:txBody>
      </p:sp>
      <p:sp>
        <p:nvSpPr>
          <p:cNvPr id="11" name="Shape 8"/>
          <p:cNvSpPr/>
          <p:nvPr/>
        </p:nvSpPr>
        <p:spPr>
          <a:xfrm>
            <a:off x="508000" y="6642100"/>
            <a:ext cx="50800" cy="304800"/>
          </a:xfrm>
          <a:prstGeom prst="roundRect">
            <a:avLst>
              <a:gd name="adj" fmla="val 0"/>
            </a:avLst>
          </a:prstGeom>
          <a:solidFill>
            <a:srgbClr val="E5E5E5"/>
          </a:solidFill>
          <a:ln/>
        </p:spPr>
      </p:sp>
      <p:sp>
        <p:nvSpPr>
          <p:cNvPr id="12" name="Text 9"/>
          <p:cNvSpPr/>
          <p:nvPr/>
        </p:nvSpPr>
        <p:spPr>
          <a:xfrm>
            <a:off x="711200" y="6616700"/>
            <a:ext cx="18796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2026年4月21日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1803400"/>
            <a:ext cx="16052800" cy="162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12800" b="1" dirty="0">
                <a:solidFill>
                  <a:srgbClr val="E5E5E5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04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3733800"/>
            <a:ext cx="156972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给青年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研究者的话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6426200"/>
            <a:ext cx="1625600" cy="508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5" name="Text 3"/>
          <p:cNvSpPr/>
          <p:nvPr/>
        </p:nvSpPr>
        <p:spPr>
          <a:xfrm>
            <a:off x="508000" y="6883400"/>
            <a:ext cx="15430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独立判断与核心能力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28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42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The Test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468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独立判断测试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625600"/>
            <a:ext cx="812800" cy="508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5" name="Shape 3"/>
          <p:cNvSpPr/>
          <p:nvPr/>
        </p:nvSpPr>
        <p:spPr>
          <a:xfrm>
            <a:off x="508000" y="2095500"/>
            <a:ext cx="15240000" cy="44196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6" name="Text 4"/>
          <p:cNvSpPr/>
          <p:nvPr/>
        </p:nvSpPr>
        <p:spPr>
          <a:xfrm>
            <a:off x="914400" y="2501900"/>
            <a:ext cx="145161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70" dirty="0">
                <a:solidFill>
                  <a:srgbClr val="FFFFFF">
                    <a:alpha val="7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The Core Test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914400" y="2959100"/>
            <a:ext cx="145796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用 AI 帮你做研究、写论文没有任何问题。但你得过一个测试——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914400" y="3581400"/>
            <a:ext cx="14617700" cy="939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如果把 AI 的输出删掉，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你能不能</a:t>
            </a:r>
            <a:r>
              <a:rPr lang="en-US" sz="3000" b="1" dirty="0">
                <a:solidFill>
                  <a:srgbClr val="0071E3"/>
                </a:solidFill>
                <a:highlight>
                  <a:srgbClr val="FFFFFF">
                    <a:alpha val="10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独立判断 </a:t>
            </a:r>
            <a:r>
              <a:rPr lang="en-US" sz="3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这个结果对不对、好不好？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914400" y="4832350"/>
            <a:ext cx="14427200" cy="12700"/>
          </a:xfrm>
          <a:prstGeom prst="roundRect">
            <a:avLst>
              <a:gd name="adj" fmla="val 0"/>
            </a:avLst>
          </a:prstGeom>
          <a:solidFill>
            <a:srgbClr val="FFFFFF">
              <a:alpha val="30196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914400" y="5143500"/>
            <a:ext cx="7289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FFFFF"/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能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914400" y="5753100"/>
            <a:ext cx="7188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是你的工具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8280400" y="5143500"/>
            <a:ext cx="72898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FFFFFF">
                    <a:alpha val="50000"/>
                  </a:srgbClr>
                </a:solidFill>
                <a:latin typeface="Noto Sans SC" pitchFamily="34" charset="0"/>
                <a:ea typeface="Noto Sans SC" pitchFamily="34" charset="-122"/>
                <a:cs typeface="Noto Sans SC" pitchFamily="34" charset="-120"/>
              </a:rPr>
              <a:t>不能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8280400" y="5753100"/>
            <a:ext cx="71882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你是 AI 的署名机器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33400" y="6819900"/>
            <a:ext cx="50800" cy="1701800"/>
          </a:xfrm>
          <a:prstGeom prst="roundRect">
            <a:avLst>
              <a:gd name="adj" fmla="val 0"/>
            </a:avLst>
          </a:prstGeom>
          <a:solidFill>
            <a:srgbClr val="E5E5E5"/>
          </a:solidFill>
          <a:ln/>
        </p:spPr>
      </p:sp>
      <p:sp>
        <p:nvSpPr>
          <p:cNvPr id="15" name="Text 13"/>
          <p:cNvSpPr/>
          <p:nvPr/>
        </p:nvSpPr>
        <p:spPr>
          <a:xfrm>
            <a:off x="863600" y="6921500"/>
            <a:ext cx="7200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7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Responsibility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863600" y="7327900"/>
            <a:ext cx="72263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SIAM 政策说"作者承担全部责任"，这句话的真正含义是：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863600" y="7848600"/>
            <a:ext cx="72390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如果出了问题，背锅的是你，不是 ChatGPT。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8280400" y="6819900"/>
            <a:ext cx="7467600" cy="1701800"/>
          </a:xfrm>
          <a:prstGeom prst="roundRect">
            <a:avLst>
              <a:gd name="adj" fmla="val 0"/>
            </a:avLst>
          </a:prstGeom>
          <a:solidFill>
            <a:srgbClr val="1D1D1D"/>
          </a:solidFill>
          <a:ln/>
        </p:spPr>
      </p:sp>
      <p:sp>
        <p:nvSpPr>
          <p:cNvPr id="19" name="Text 17"/>
          <p:cNvSpPr/>
          <p:nvPr/>
        </p:nvSpPr>
        <p:spPr>
          <a:xfrm>
            <a:off x="8585200" y="7124700"/>
            <a:ext cx="6946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70" dirty="0">
                <a:solidFill>
                  <a:srgbClr val="FFFFFF">
                    <a:alpha val="5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Warning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8585200" y="7531100"/>
            <a:ext cx="69850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不要在自己无法判断对错的领域依赖 AI 的输出——</a:t>
            </a:r>
            <a:r>
              <a:rPr lang="en-US" sz="2000" b="1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那不是用工具，是在赌博</a:t>
            </a: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28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42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Core Competence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468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不要让AI替代核心能力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625600"/>
            <a:ext cx="812800" cy="508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5" name="Shape 3"/>
          <p:cNvSpPr/>
          <p:nvPr/>
        </p:nvSpPr>
        <p:spPr>
          <a:xfrm>
            <a:off x="508000" y="2247900"/>
            <a:ext cx="15240000" cy="2578100"/>
          </a:xfrm>
          <a:prstGeom prst="roundRect">
            <a:avLst>
              <a:gd name="adj" fmla="val 0"/>
            </a:avLst>
          </a:prstGeom>
          <a:solidFill>
            <a:srgbClr val="1D1D1D"/>
          </a:solidFill>
          <a:ln/>
        </p:spPr>
      </p:sp>
      <p:sp>
        <p:nvSpPr>
          <p:cNvPr id="6" name="Text 4"/>
          <p:cNvSpPr/>
          <p:nvPr/>
        </p:nvSpPr>
        <p:spPr>
          <a:xfrm>
            <a:off x="1016000" y="2806700"/>
            <a:ext cx="635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6000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574602" y="2755900"/>
            <a:ext cx="13855700" cy="520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3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不要让 AI 替代你建立</a:t>
            </a:r>
            <a:r>
              <a:rPr lang="en-US" sz="3000" b="1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核心能力</a:t>
            </a:r>
            <a:r>
              <a:rPr lang="en-US" sz="3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的过程。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574602" y="3581400"/>
            <a:ext cx="13779500" cy="736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FFFFF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今天 AI 能帮你快速产出，但如果你因此跳过了独立思考和深度钻研的阶段，五年后你会发现自己既比不过 AI，也比不过那些扎实训练的同行。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33400" y="5232400"/>
            <a:ext cx="50800" cy="1879600"/>
          </a:xfrm>
          <a:prstGeom prst="roundRect">
            <a:avLst>
              <a:gd name="adj" fmla="val 0"/>
            </a:avLst>
          </a:prstGeom>
          <a:solidFill>
            <a:srgbClr val="E5E5E5"/>
          </a:solidFill>
          <a:ln/>
        </p:spPr>
      </p:sp>
      <p:sp>
        <p:nvSpPr>
          <p:cNvPr id="10" name="Text 8"/>
          <p:cNvSpPr/>
          <p:nvPr/>
        </p:nvSpPr>
        <p:spPr>
          <a:xfrm>
            <a:off x="965200" y="5334000"/>
            <a:ext cx="7048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7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The Risk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965200" y="5740400"/>
            <a:ext cx="7086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快速产出的诱惑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965200" y="6350000"/>
            <a:ext cx="70612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能帮你写论文、做实验、分析数据，产出速度远超人类。但如果你跳过了独立思考和深度钻研的阶段...</a:t>
            </a:r>
            <a:endParaRPr lang="en-US" sz="1600" dirty="0"/>
          </a:p>
        </p:txBody>
      </p:sp>
      <p:sp>
        <p:nvSpPr>
          <p:cNvPr id="13" name="Shape 11"/>
          <p:cNvSpPr/>
          <p:nvPr/>
        </p:nvSpPr>
        <p:spPr>
          <a:xfrm>
            <a:off x="8356600" y="5232400"/>
            <a:ext cx="50800" cy="1879600"/>
          </a:xfrm>
          <a:prstGeom prst="roundRect">
            <a:avLst>
              <a:gd name="adj" fmla="val 0"/>
            </a:avLst>
          </a:prstGeom>
          <a:solidFill>
            <a:srgbClr val="E5E5E5"/>
          </a:solidFill>
          <a:ln/>
        </p:spPr>
      </p:sp>
      <p:sp>
        <p:nvSpPr>
          <p:cNvPr id="14" name="Text 12"/>
          <p:cNvSpPr/>
          <p:nvPr/>
        </p:nvSpPr>
        <p:spPr>
          <a:xfrm>
            <a:off x="8788400" y="5334000"/>
            <a:ext cx="70485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7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The Consequence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8788400" y="5740400"/>
            <a:ext cx="70866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五年后的局面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8788400" y="6350000"/>
            <a:ext cx="70612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你会发现自己既比不过 AI，也比不过那些扎实训练的同行。</a:t>
            </a:r>
            <a:endParaRPr lang="en-US" sz="1600" dirty="0"/>
          </a:p>
        </p:txBody>
      </p:sp>
      <p:sp>
        <p:nvSpPr>
          <p:cNvPr id="17" name="Shape 15"/>
          <p:cNvSpPr/>
          <p:nvPr/>
        </p:nvSpPr>
        <p:spPr>
          <a:xfrm>
            <a:off x="508000" y="7518400"/>
            <a:ext cx="15240000" cy="9525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18" name="Text 16"/>
          <p:cNvSpPr/>
          <p:nvPr/>
        </p:nvSpPr>
        <p:spPr>
          <a:xfrm>
            <a:off x="812800" y="7823200"/>
            <a:ext cx="14757400" cy="342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刚才说的那个测试——能不能独立判断——靠的就是你在训练阶段积累的</a:t>
            </a:r>
            <a:r>
              <a:rPr lang="en-US" sz="2000" b="1" dirty="0">
                <a:solidFill>
                  <a:srgbClr val="0071E3"/>
                </a:solidFill>
                <a:highlight>
                  <a:srgbClr val="FFFFFF">
                    <a:alpha val="10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能力 </a:t>
            </a: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2374900"/>
            <a:ext cx="16052800" cy="162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12800" b="1" dirty="0">
                <a:solidFill>
                  <a:srgbClr val="E5E5E5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05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4305300"/>
            <a:ext cx="1569720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往前看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5854700"/>
            <a:ext cx="1625600" cy="508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5" name="Text 3"/>
          <p:cNvSpPr/>
          <p:nvPr/>
        </p:nvSpPr>
        <p:spPr>
          <a:xfrm>
            <a:off x="508000" y="6311900"/>
            <a:ext cx="15430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从管人到验证结果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28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42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Future Direction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468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验证输出，而非控制输入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625600"/>
            <a:ext cx="812800" cy="508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5" name="Shape 3"/>
          <p:cNvSpPr/>
          <p:nvPr/>
        </p:nvSpPr>
        <p:spPr>
          <a:xfrm>
            <a:off x="508000" y="2247900"/>
            <a:ext cx="15240000" cy="20574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6" name="Text 4"/>
          <p:cNvSpPr/>
          <p:nvPr/>
        </p:nvSpPr>
        <p:spPr>
          <a:xfrm>
            <a:off x="812800" y="2552700"/>
            <a:ext cx="147193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70" dirty="0">
                <a:solidFill>
                  <a:srgbClr val="FFFFFF">
                    <a:alpha val="7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Core Logic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12800" y="3009900"/>
            <a:ext cx="147828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与其纠结"谁用了 AI"，不如把精力放在让</a:t>
            </a:r>
            <a:r>
              <a:rPr lang="en-US" sz="2400" b="1" dirty="0">
                <a:solidFill>
                  <a:srgbClr val="0071E3"/>
                </a:solidFill>
                <a:highlight>
                  <a:srgbClr val="FFFFFF">
                    <a:alpha val="10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结果可验证 </a:t>
            </a: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12800" y="3632200"/>
            <a:ext cx="147447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作为 SISC 和 SIIMS 的编辑，我看到一些已经在发生的好方向。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33400" y="4559300"/>
            <a:ext cx="50800" cy="2260600"/>
          </a:xfrm>
          <a:prstGeom prst="roundRect">
            <a:avLst>
              <a:gd name="adj" fmla="val 0"/>
            </a:avLst>
          </a:prstGeom>
          <a:solidFill>
            <a:srgbClr val="E5E5E5"/>
          </a:solidFill>
          <a:ln/>
        </p:spPr>
      </p:sp>
      <p:sp>
        <p:nvSpPr>
          <p:cNvPr id="10" name="Text 8"/>
          <p:cNvSpPr/>
          <p:nvPr/>
        </p:nvSpPr>
        <p:spPr>
          <a:xfrm>
            <a:off x="812800" y="4660900"/>
            <a:ext cx="4699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7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Direction 01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812800" y="5067300"/>
            <a:ext cx="4737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可复现性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812800" y="5575300"/>
            <a:ext cx="47117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SISC 和 SIMAX 的 reproducibility badge 要求代码和数据可复现。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812800" y="6388100"/>
            <a:ext cx="47117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这是好的开始，但应该从</a:t>
            </a:r>
            <a:r>
              <a:rPr lang="en-US" sz="1600" b="1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可选变为标配</a:t>
            </a:r>
            <a:r>
              <a:rPr lang="en-US" sz="160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5697934" y="4559300"/>
            <a:ext cx="50800" cy="2260600"/>
          </a:xfrm>
          <a:prstGeom prst="roundRect">
            <a:avLst>
              <a:gd name="adj" fmla="val 0"/>
            </a:avLst>
          </a:prstGeom>
          <a:solidFill>
            <a:srgbClr val="E5E5E5"/>
          </a:solidFill>
          <a:ln/>
        </p:spPr>
      </p:sp>
      <p:sp>
        <p:nvSpPr>
          <p:cNvPr id="15" name="Text 13"/>
          <p:cNvSpPr/>
          <p:nvPr/>
        </p:nvSpPr>
        <p:spPr>
          <a:xfrm>
            <a:off x="5977334" y="4660900"/>
            <a:ext cx="4699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7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Direction 02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5977334" y="5067300"/>
            <a:ext cx="4737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形式化验证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977334" y="5575300"/>
            <a:ext cx="47117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数学领域有一个天然优势——形式化验证。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5977334" y="6057900"/>
            <a:ext cx="47117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关键定理如果有 </a:t>
            </a:r>
            <a:r>
              <a:rPr lang="en-US" sz="1600" b="1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Lean 或 Coq</a:t>
            </a:r>
            <a:r>
              <a:rPr lang="en-US" sz="160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 证明，正确性就不依赖于任何人的审稿意见。</a:t>
            </a:r>
            <a:endParaRPr lang="en-US" sz="1600" dirty="0"/>
          </a:p>
        </p:txBody>
      </p:sp>
      <p:sp>
        <p:nvSpPr>
          <p:cNvPr id="19" name="Shape 17"/>
          <p:cNvSpPr/>
          <p:nvPr/>
        </p:nvSpPr>
        <p:spPr>
          <a:xfrm>
            <a:off x="10862667" y="4559300"/>
            <a:ext cx="50800" cy="2260600"/>
          </a:xfrm>
          <a:prstGeom prst="roundRect">
            <a:avLst>
              <a:gd name="adj" fmla="val 0"/>
            </a:avLst>
          </a:prstGeom>
          <a:solidFill>
            <a:srgbClr val="E5E5E5"/>
          </a:solidFill>
          <a:ln/>
        </p:spPr>
      </p:sp>
      <p:sp>
        <p:nvSpPr>
          <p:cNvPr id="20" name="Text 18"/>
          <p:cNvSpPr/>
          <p:nvPr/>
        </p:nvSpPr>
        <p:spPr>
          <a:xfrm>
            <a:off x="11142067" y="4660900"/>
            <a:ext cx="46990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7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Direction 03</a:t>
            </a:r>
            <a:endParaRPr lang="en-US" sz="1600" dirty="0"/>
          </a:p>
        </p:txBody>
      </p:sp>
      <p:sp>
        <p:nvSpPr>
          <p:cNvPr id="21" name="Text 19"/>
          <p:cNvSpPr/>
          <p:nvPr/>
        </p:nvSpPr>
        <p:spPr>
          <a:xfrm>
            <a:off x="11142067" y="5067300"/>
            <a:ext cx="47371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审稿质量评估</a:t>
            </a:r>
            <a:endParaRPr lang="en-US" sz="1600" dirty="0"/>
          </a:p>
        </p:txBody>
      </p:sp>
      <p:sp>
        <p:nvSpPr>
          <p:cNvPr id="22" name="Text 20"/>
          <p:cNvSpPr/>
          <p:nvPr/>
        </p:nvSpPr>
        <p:spPr>
          <a:xfrm>
            <a:off x="11142067" y="5575300"/>
            <a:ext cx="4711700" cy="330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审稿端也应该建立质量的反向评估。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11142067" y="6057900"/>
            <a:ext cx="47117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让 AI 辅助审稿在</a:t>
            </a:r>
            <a:r>
              <a:rPr lang="en-US" sz="1600" b="1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规范框架下运行</a:t>
            </a:r>
            <a:r>
              <a:rPr lang="en-US" sz="160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，而不是一刀切禁止后假装问题不存在。</a:t>
            </a:r>
            <a:endParaRPr lang="en-US" sz="1600" dirty="0"/>
          </a:p>
        </p:txBody>
      </p:sp>
      <p:sp>
        <p:nvSpPr>
          <p:cNvPr id="24" name="Shape 22"/>
          <p:cNvSpPr/>
          <p:nvPr/>
        </p:nvSpPr>
        <p:spPr>
          <a:xfrm>
            <a:off x="508000" y="7073900"/>
            <a:ext cx="15240000" cy="1295400"/>
          </a:xfrm>
          <a:prstGeom prst="roundRect">
            <a:avLst>
              <a:gd name="adj" fmla="val 0"/>
            </a:avLst>
          </a:prstGeom>
          <a:solidFill>
            <a:srgbClr val="1D1D1D"/>
          </a:solidFill>
          <a:ln/>
        </p:spPr>
      </p:sp>
      <p:sp>
        <p:nvSpPr>
          <p:cNvPr id="25" name="Text 23"/>
          <p:cNvSpPr/>
          <p:nvPr/>
        </p:nvSpPr>
        <p:spPr>
          <a:xfrm>
            <a:off x="812800" y="7429500"/>
            <a:ext cx="5080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</a:t>
            </a:r>
            <a:endParaRPr lang="en-US" sz="1600" dirty="0"/>
          </a:p>
        </p:txBody>
      </p:sp>
      <p:sp>
        <p:nvSpPr>
          <p:cNvPr id="26" name="Text 24"/>
          <p:cNvSpPr/>
          <p:nvPr/>
        </p:nvSpPr>
        <p:spPr>
          <a:xfrm>
            <a:off x="1320602" y="7378700"/>
            <a:ext cx="142494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当你无法控制输入（谁在用 AI、怎么用），就把精力放在验证输出（结果对不对、能不能复现）。这才是</a:t>
            </a:r>
            <a:r>
              <a:rPr lang="en-US" sz="2000" b="1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面向未来的制度设计</a:t>
            </a: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statics.moonshot.cn/kimi-ppt/html-gen/static/image-error.png"/>
          <p:cNvPicPr>
            <a:picLocks noChangeAspect="1"/>
          </p:cNvPicPr>
          <p:nvPr/>
        </p:nvPicPr>
        <p:blipFill>
          <a:blip r:embed="rId3">
            <a:alphaModFix amt="15000"/>
          </a:blip>
          <a:stretch>
            <a:fillRect/>
          </a:stretch>
        </p:blipFill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6256000" cy="9144000"/>
          </a:xfrm>
          <a:prstGeom prst="roundRect">
            <a:avLst>
              <a:gd name="adj" fmla="val 0"/>
            </a:avLst>
          </a:prstGeom>
          <a:gradFill flip="none" rotWithShape="1">
            <a:gsLst>
              <a:gs pos="0">
                <a:srgbClr val="FAFAFA">
                  <a:alpha val="95000"/>
                </a:srgbClr>
              </a:gs>
              <a:gs pos="50000">
                <a:srgbClr val="FAFAFA">
                  <a:alpha val="90000"/>
                </a:srgbClr>
              </a:gs>
              <a:gs pos="100000">
                <a:srgbClr val="000000">
                  <a:alpha val="0"/>
                </a:srgbClr>
              </a:gs>
            </a:gsLst>
            <a:lin ang="2700000" scaled="1"/>
          </a:gradFill>
          <a:ln/>
        </p:spPr>
      </p:sp>
      <p:sp>
        <p:nvSpPr>
          <p:cNvPr id="4" name="Shape 1"/>
          <p:cNvSpPr/>
          <p:nvPr/>
        </p:nvSpPr>
        <p:spPr>
          <a:xfrm>
            <a:off x="7518400" y="1873250"/>
            <a:ext cx="1219200" cy="508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5" name="Text 2"/>
          <p:cNvSpPr/>
          <p:nvPr/>
        </p:nvSpPr>
        <p:spPr>
          <a:xfrm>
            <a:off x="6846888" y="2330450"/>
            <a:ext cx="25654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80000"/>
              </a:lnSpc>
            </a:pPr>
            <a:r>
              <a:rPr lang="en-US" sz="60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谢谢</a:t>
            </a:r>
            <a:endParaRPr lang="en-US" sz="1600" dirty="0"/>
          </a:p>
        </p:txBody>
      </p:sp>
      <p:sp>
        <p:nvSpPr>
          <p:cNvPr id="6" name="Text 3"/>
          <p:cNvSpPr/>
          <p:nvPr/>
        </p:nvSpPr>
        <p:spPr>
          <a:xfrm>
            <a:off x="6942138" y="3498850"/>
            <a:ext cx="23749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lang="en-US" sz="30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THANK YOU</a:t>
            </a:r>
            <a:endParaRPr lang="en-US" sz="1600" dirty="0"/>
          </a:p>
        </p:txBody>
      </p:sp>
      <p:sp>
        <p:nvSpPr>
          <p:cNvPr id="7" name="Shape 4"/>
          <p:cNvSpPr/>
          <p:nvPr/>
        </p:nvSpPr>
        <p:spPr>
          <a:xfrm>
            <a:off x="5594548" y="5181600"/>
            <a:ext cx="5067300" cy="12700"/>
          </a:xfrm>
          <a:prstGeom prst="roundRect">
            <a:avLst>
              <a:gd name="adj" fmla="val 0"/>
            </a:avLst>
          </a:prstGeom>
          <a:solidFill>
            <a:srgbClr val="E5E5E5"/>
          </a:solidFill>
          <a:ln/>
        </p:spPr>
      </p:sp>
      <p:sp>
        <p:nvSpPr>
          <p:cNvPr id="8" name="Text 5"/>
          <p:cNvSpPr/>
          <p:nvPr/>
        </p:nvSpPr>
        <p:spPr>
          <a:xfrm>
            <a:off x="5531048" y="5594350"/>
            <a:ext cx="5194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40000"/>
              </a:lnSpc>
            </a:pPr>
            <a:r>
              <a:rPr lang="en-US" sz="20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以上为个人观点，不代表 SIAM 编委会立场。</a:t>
            </a:r>
            <a:endParaRPr lang="en-US" sz="1600" dirty="0"/>
          </a:p>
        </p:txBody>
      </p:sp>
      <p:sp>
        <p:nvSpPr>
          <p:cNvPr id="9" name="Text 6"/>
          <p:cNvSpPr/>
          <p:nvPr/>
        </p:nvSpPr>
        <p:spPr>
          <a:xfrm>
            <a:off x="7464227" y="6610350"/>
            <a:ext cx="13335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lang="en-US" sz="16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董彬</a:t>
            </a:r>
            <a:endParaRPr lang="en-US" sz="1600" dirty="0"/>
          </a:p>
        </p:txBody>
      </p:sp>
      <p:sp>
        <p:nvSpPr>
          <p:cNvPr id="10" name="Text 7"/>
          <p:cNvSpPr/>
          <p:nvPr/>
        </p:nvSpPr>
        <p:spPr>
          <a:xfrm>
            <a:off x="7470577" y="7016750"/>
            <a:ext cx="1320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>
              <a:lnSpc>
                <a:spcPct val="120000"/>
              </a:lnSpc>
            </a:pPr>
            <a:r>
              <a:rPr lang="en-US" sz="14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2026年4月21日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28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42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Contents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5448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目录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727200"/>
            <a:ext cx="812800" cy="508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5" name="Text 3"/>
          <p:cNvSpPr/>
          <p:nvPr/>
        </p:nvSpPr>
        <p:spPr>
          <a:xfrm>
            <a:off x="508000" y="3378200"/>
            <a:ext cx="9779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0071E3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01</a:t>
            </a:r>
            <a:endParaRPr lang="en-US" sz="1600" dirty="0"/>
          </a:p>
        </p:txBody>
      </p:sp>
      <p:sp>
        <p:nvSpPr>
          <p:cNvPr id="6" name="Text 4"/>
          <p:cNvSpPr/>
          <p:nvPr/>
        </p:nvSpPr>
        <p:spPr>
          <a:xfrm>
            <a:off x="1428750" y="3429000"/>
            <a:ext cx="64516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SIAM政策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428750" y="3924300"/>
            <a:ext cx="64135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方向对，但本质是荣誉制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534400" y="3378200"/>
            <a:ext cx="10795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0071E3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02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9565481" y="3429000"/>
            <a:ext cx="63373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审稿端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9565481" y="3924300"/>
            <a:ext cx="62992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该不该禁，本身就是个错误的问题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508000" y="5003800"/>
            <a:ext cx="1092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0071E3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03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544638" y="5054600"/>
            <a:ext cx="63246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两端同时逼近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1544638" y="5549900"/>
            <a:ext cx="62865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人类在这个循环里做什么？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8534400" y="5003800"/>
            <a:ext cx="10922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0071E3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04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9570442" y="5054600"/>
            <a:ext cx="63246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给青年研究者的话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9570442" y="5549900"/>
            <a:ext cx="62865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独立判断与核心能力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508000" y="6629400"/>
            <a:ext cx="10795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0071E3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05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536105" y="6680200"/>
            <a:ext cx="143637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往前看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1536105" y="7175500"/>
            <a:ext cx="143256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从管人到验证结果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1803400"/>
            <a:ext cx="16052800" cy="162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12800" b="1" dirty="0">
                <a:solidFill>
                  <a:srgbClr val="E5E5E5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01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3733800"/>
            <a:ext cx="156972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SIAM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政策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6426200"/>
            <a:ext cx="1625600" cy="508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5" name="Text 3"/>
          <p:cNvSpPr/>
          <p:nvPr/>
        </p:nvSpPr>
        <p:spPr>
          <a:xfrm>
            <a:off x="508000" y="6883400"/>
            <a:ext cx="15430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方向对，但本质是荣誉制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28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42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SIAM Policy Analysis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468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荣誉制度，而非可执行规则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625600"/>
            <a:ext cx="812800" cy="508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5" name="Shape 3"/>
          <p:cNvSpPr/>
          <p:nvPr/>
        </p:nvSpPr>
        <p:spPr>
          <a:xfrm>
            <a:off x="533400" y="2082800"/>
            <a:ext cx="50800" cy="2895600"/>
          </a:xfrm>
          <a:prstGeom prst="roundRect">
            <a:avLst>
              <a:gd name="adj" fmla="val 0"/>
            </a:avLst>
          </a:prstGeom>
          <a:solidFill>
            <a:srgbClr val="E5E5E5"/>
          </a:solidFill>
          <a:ln/>
        </p:spPr>
      </p:sp>
      <p:sp>
        <p:nvSpPr>
          <p:cNvPr id="6" name="Text 4"/>
          <p:cNvSpPr/>
          <p:nvPr/>
        </p:nvSpPr>
        <p:spPr>
          <a:xfrm>
            <a:off x="965200" y="2184400"/>
            <a:ext cx="148717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7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Policy Requirements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965200" y="2717800"/>
            <a:ext cx="30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●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371600" y="2641600"/>
            <a:ext cx="20193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可用 AI 润色语言</a:t>
            </a:r>
            <a:endParaRPr lang="en-US" sz="1600" dirty="0"/>
          </a:p>
        </p:txBody>
      </p:sp>
      <p:sp>
        <p:nvSpPr>
          <p:cNvPr id="9" name="Text 7"/>
          <p:cNvSpPr/>
          <p:nvPr/>
        </p:nvSpPr>
        <p:spPr>
          <a:xfrm>
            <a:off x="965200" y="3327400"/>
            <a:ext cx="30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●</a:t>
            </a:r>
            <a:endParaRPr lang="en-US" sz="1600" dirty="0"/>
          </a:p>
        </p:txBody>
      </p:sp>
      <p:sp>
        <p:nvSpPr>
          <p:cNvPr id="10" name="Text 8"/>
          <p:cNvSpPr/>
          <p:nvPr/>
        </p:nvSpPr>
        <p:spPr>
          <a:xfrm>
            <a:off x="1371600" y="3251200"/>
            <a:ext cx="6121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任何其他用途必须在 Acknowledgements 中详细披露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965200" y="3937000"/>
            <a:ext cx="30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●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371600" y="3860800"/>
            <a:ext cx="56007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披露内容：工具名、版本、prompt、AI 生成部分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965200" y="4546600"/>
            <a:ext cx="3048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●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371600" y="4470400"/>
            <a:ext cx="44704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作者对所有内容的完整性承担</a:t>
            </a:r>
            <a:r>
              <a:rPr lang="en-US" sz="2000" b="1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全部责任</a:t>
            </a:r>
            <a:endParaRPr lang="en-US" sz="1600" dirty="0"/>
          </a:p>
        </p:txBody>
      </p:sp>
      <p:sp>
        <p:nvSpPr>
          <p:cNvPr id="15" name="Shape 13"/>
          <p:cNvSpPr/>
          <p:nvPr/>
        </p:nvSpPr>
        <p:spPr>
          <a:xfrm>
            <a:off x="508000" y="5486400"/>
            <a:ext cx="15240000" cy="3581400"/>
          </a:xfrm>
          <a:prstGeom prst="roundRect">
            <a:avLst>
              <a:gd name="adj" fmla="val 0"/>
            </a:avLst>
          </a:prstGeom>
          <a:solidFill>
            <a:srgbClr val="1D1D1D"/>
          </a:solidFill>
          <a:ln/>
        </p:spPr>
      </p:sp>
      <p:sp>
        <p:nvSpPr>
          <p:cNvPr id="16" name="Text 14"/>
          <p:cNvSpPr/>
          <p:nvPr/>
        </p:nvSpPr>
        <p:spPr>
          <a:xfrm>
            <a:off x="1016000" y="6045200"/>
            <a:ext cx="635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6000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1574602" y="5994400"/>
            <a:ext cx="13855700" cy="520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3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这本质上是</a:t>
            </a:r>
            <a:r>
              <a:rPr lang="en-US" sz="3000" b="1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荣誉制度</a:t>
            </a:r>
            <a:r>
              <a:rPr lang="en-US" sz="3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（honor system）</a:t>
            </a:r>
            <a:endParaRPr lang="en-US" sz="1600" dirty="0"/>
          </a:p>
        </p:txBody>
      </p:sp>
      <p:sp>
        <p:nvSpPr>
          <p:cNvPr id="18" name="Text 16"/>
          <p:cNvSpPr/>
          <p:nvPr/>
        </p:nvSpPr>
        <p:spPr>
          <a:xfrm>
            <a:off x="1574602" y="6819900"/>
            <a:ext cx="137795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FFFFF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SIAM 出版总监 Kivmars Bowling 也承认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1574602" y="7493000"/>
            <a:ext cx="138176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"policy is not prevention"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1574602" y="8191500"/>
            <a:ext cx="137795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FFFFF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长期来看，没有任何检测工具能可靠识别 AI 生成文本。一个无法有效执行的规则，更像道德宣言，而不是制度设计。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2374900"/>
            <a:ext cx="16052800" cy="162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12800" b="1" dirty="0">
                <a:solidFill>
                  <a:srgbClr val="E5E5E5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02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4305300"/>
            <a:ext cx="15697200" cy="1143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审稿端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5854700"/>
            <a:ext cx="1625600" cy="508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5" name="Text 3"/>
          <p:cNvSpPr/>
          <p:nvPr/>
        </p:nvSpPr>
        <p:spPr>
          <a:xfrm>
            <a:off x="508000" y="6311900"/>
            <a:ext cx="15430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该不该禁，本身就是个错误的问题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28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42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Peer Review Reality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468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禁令已失效，问题在质量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625600"/>
            <a:ext cx="812800" cy="508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5" name="Shape 3"/>
          <p:cNvSpPr/>
          <p:nvPr/>
        </p:nvSpPr>
        <p:spPr>
          <a:xfrm>
            <a:off x="533400" y="1981200"/>
            <a:ext cx="50800" cy="2159000"/>
          </a:xfrm>
          <a:prstGeom prst="roundRect">
            <a:avLst>
              <a:gd name="adj" fmla="val 0"/>
            </a:avLst>
          </a:prstGeom>
          <a:solidFill>
            <a:srgbClr val="E5E5E5"/>
          </a:solidFill>
          <a:ln/>
        </p:spPr>
      </p:sp>
      <p:sp>
        <p:nvSpPr>
          <p:cNvPr id="6" name="Text 4"/>
          <p:cNvSpPr/>
          <p:nvPr/>
        </p:nvSpPr>
        <p:spPr>
          <a:xfrm>
            <a:off x="863600" y="2082800"/>
            <a:ext cx="6045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7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Current Policy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63600" y="2489200"/>
            <a:ext cx="6070600" cy="736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政策对审稿人只有一句话：不准把稿件上传到 LLM，理由是保密性。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63600" y="3378200"/>
            <a:ext cx="60579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保密性的担忧是合理的——审稿中的未发表工作确实不应该进入训练数据。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508000" y="4394200"/>
            <a:ext cx="6311900" cy="4241800"/>
          </a:xfrm>
          <a:prstGeom prst="roundRect">
            <a:avLst>
              <a:gd name="adj" fmla="val 0"/>
            </a:avLst>
          </a:prstGeom>
          <a:solidFill>
            <a:srgbClr val="1D1D1D"/>
          </a:solidFill>
          <a:ln/>
        </p:spPr>
      </p:sp>
      <p:sp>
        <p:nvSpPr>
          <p:cNvPr id="10" name="Text 8"/>
          <p:cNvSpPr/>
          <p:nvPr/>
        </p:nvSpPr>
        <p:spPr>
          <a:xfrm>
            <a:off x="812800" y="5245100"/>
            <a:ext cx="57912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70" dirty="0">
                <a:solidFill>
                  <a:srgbClr val="FFFFFF">
                    <a:alpha val="5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Reality Check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812800" y="5702300"/>
            <a:ext cx="60833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6000" b="1" dirty="0">
                <a:solidFill>
                  <a:srgbClr val="0071E3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6.5% – 16.9%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812800" y="6565900"/>
            <a:ext cx="5829300" cy="35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20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顶会审稿意见由 LLM 生成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812800" y="7124700"/>
            <a:ext cx="58039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FFFFFF">
                    <a:alpha val="6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Liang et al. 2024 的数据显示，这条禁令在现实中已经大面积失守。</a:t>
            </a:r>
            <a:endParaRPr lang="en-US" sz="1600" dirty="0"/>
          </a:p>
        </p:txBody>
      </p:sp>
      <p:sp>
        <p:nvSpPr>
          <p:cNvPr id="14" name="Shape 12"/>
          <p:cNvSpPr/>
          <p:nvPr/>
        </p:nvSpPr>
        <p:spPr>
          <a:xfrm>
            <a:off x="7223720" y="1981200"/>
            <a:ext cx="8521700" cy="66548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15" name="Text 13"/>
          <p:cNvSpPr/>
          <p:nvPr/>
        </p:nvSpPr>
        <p:spPr>
          <a:xfrm>
            <a:off x="7630120" y="1498600"/>
            <a:ext cx="77978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70" dirty="0">
                <a:solidFill>
                  <a:srgbClr val="FFFFFF">
                    <a:alpha val="7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Core Argument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7630120" y="2057400"/>
            <a:ext cx="78613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辅助审稿已能比肩资深学者</a:t>
            </a:r>
            <a:endParaRPr lang="en-US" sz="1600" dirty="0"/>
          </a:p>
        </p:txBody>
      </p:sp>
      <p:sp>
        <p:nvSpPr>
          <p:cNvPr id="17" name="Text 15"/>
          <p:cNvSpPr/>
          <p:nvPr/>
        </p:nvSpPr>
        <p:spPr>
          <a:xfrm>
            <a:off x="7630120" y="2679700"/>
            <a:ext cx="7823200" cy="11049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最好的模型配合精心设计的审稿系统，产出的意见已经能比肩资深学者——对核心问题定位准确，技术细节的检查比多数人类审稿人更仔细，修改建议具体可操作。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7630120" y="4197350"/>
            <a:ext cx="7708900" cy="12700"/>
          </a:xfrm>
          <a:prstGeom prst="roundRect">
            <a:avLst>
              <a:gd name="adj" fmla="val 0"/>
            </a:avLst>
          </a:prstGeom>
          <a:solidFill>
            <a:srgbClr val="FFFFFF">
              <a:alpha val="30196"/>
            </a:srgbClr>
          </a:solidFill>
          <a:ln/>
        </p:spPr>
      </p:sp>
      <p:sp>
        <p:nvSpPr>
          <p:cNvPr id="19" name="Text 17"/>
          <p:cNvSpPr/>
          <p:nvPr/>
        </p:nvSpPr>
        <p:spPr>
          <a:xfrm>
            <a:off x="7630120" y="4508500"/>
            <a:ext cx="78613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当前审稿体系的现实</a:t>
            </a:r>
            <a:endParaRPr lang="en-US" sz="1600" dirty="0"/>
          </a:p>
        </p:txBody>
      </p:sp>
      <p:sp>
        <p:nvSpPr>
          <p:cNvPr id="20" name="Text 18"/>
          <p:cNvSpPr/>
          <p:nvPr/>
        </p:nvSpPr>
        <p:spPr>
          <a:xfrm>
            <a:off x="7630120" y="5130800"/>
            <a:ext cx="7823200" cy="736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FFFFF">
                    <a:alpha val="9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审稿人匿名、无偿、严重过劳，一篇论文等半年收到三句话的审稿意见，这在领域并不少见。</a:t>
            </a:r>
            <a:endParaRPr lang="en-US" sz="1600" dirty="0"/>
          </a:p>
        </p:txBody>
      </p:sp>
      <p:sp>
        <p:nvSpPr>
          <p:cNvPr id="21" name="Shape 19"/>
          <p:cNvSpPr/>
          <p:nvPr/>
        </p:nvSpPr>
        <p:spPr>
          <a:xfrm>
            <a:off x="7630120" y="6280150"/>
            <a:ext cx="7708900" cy="12700"/>
          </a:xfrm>
          <a:prstGeom prst="roundRect">
            <a:avLst>
              <a:gd name="adj" fmla="val 0"/>
            </a:avLst>
          </a:prstGeom>
          <a:solidFill>
            <a:srgbClr val="FFFFFF">
              <a:alpha val="30196"/>
            </a:srgbClr>
          </a:solidFill>
          <a:ln/>
        </p:spPr>
      </p:sp>
      <p:sp>
        <p:nvSpPr>
          <p:cNvPr id="22" name="Shape 20"/>
          <p:cNvSpPr/>
          <p:nvPr/>
        </p:nvSpPr>
        <p:spPr>
          <a:xfrm>
            <a:off x="7630120" y="6540500"/>
            <a:ext cx="1871133" cy="5207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/>
        </p:spPr>
      </p:sp>
      <p:sp>
        <p:nvSpPr>
          <p:cNvPr id="23" name="Text 21"/>
          <p:cNvSpPr/>
          <p:nvPr/>
        </p:nvSpPr>
        <p:spPr>
          <a:xfrm>
            <a:off x="7630120" y="6540500"/>
            <a:ext cx="2023533" cy="520700"/>
          </a:xfrm>
          <a:prstGeom prst="rect">
            <a:avLst/>
          </a:prstGeom>
          <a:noFill/>
          <a:ln/>
        </p:spPr>
        <p:txBody>
          <a:bodyPr wrap="square" lIns="152400" tIns="50800" rIns="152400" bIns="5080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真正的问题</a:t>
            </a:r>
            <a:endParaRPr lang="en-US" sz="1600" dirty="0"/>
          </a:p>
        </p:txBody>
      </p:sp>
      <p:sp>
        <p:nvSpPr>
          <p:cNvPr id="24" name="Text 22"/>
          <p:cNvSpPr/>
          <p:nvPr/>
        </p:nvSpPr>
        <p:spPr>
          <a:xfrm>
            <a:off x="7630120" y="7162800"/>
            <a:ext cx="7835900" cy="812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一刀切地禁止 AI 辅助审稿，是在保护审稿质量，还是在保护一个已经不太运转得动的制度？</a:t>
            </a:r>
            <a:endParaRPr lang="en-US" sz="1600" dirty="0"/>
          </a:p>
        </p:txBody>
      </p:sp>
      <p:sp>
        <p:nvSpPr>
          <p:cNvPr id="25" name="Shape 23"/>
          <p:cNvSpPr/>
          <p:nvPr/>
        </p:nvSpPr>
        <p:spPr>
          <a:xfrm>
            <a:off x="7630120" y="8388350"/>
            <a:ext cx="7708900" cy="12700"/>
          </a:xfrm>
          <a:prstGeom prst="roundRect">
            <a:avLst>
              <a:gd name="adj" fmla="val 0"/>
            </a:avLst>
          </a:prstGeom>
          <a:solidFill>
            <a:srgbClr val="FFFFFF">
              <a:alpha val="30196"/>
            </a:srgbClr>
          </a:solidFill>
          <a:ln/>
        </p:spPr>
      </p:sp>
      <p:sp>
        <p:nvSpPr>
          <p:cNvPr id="26" name="Text 24"/>
          <p:cNvSpPr/>
          <p:nvPr/>
        </p:nvSpPr>
        <p:spPr>
          <a:xfrm>
            <a:off x="7630120" y="8699500"/>
            <a:ext cx="78613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与其禁止工具，不如建立 </a:t>
            </a:r>
            <a:r>
              <a:rPr lang="en-US" sz="2400" b="1" dirty="0">
                <a:solidFill>
                  <a:srgbClr val="0071E3"/>
                </a:solidFill>
                <a:highlight>
                  <a:srgbClr val="FFFFFF">
                    <a:alpha val="10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审稿质量的评估和问责机制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1803400"/>
            <a:ext cx="16052800" cy="1625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12800" b="1" dirty="0">
                <a:solidFill>
                  <a:srgbClr val="E5E5E5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03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3733800"/>
            <a:ext cx="15697200" cy="2286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两端同时</a:t>
            </a:r>
            <a:endParaRPr lang="en-US" sz="1600" dirty="0"/>
          </a:p>
          <a:p>
            <a:pPr>
              <a:lnSpc>
                <a:spcPct val="100000"/>
              </a:lnSpc>
            </a:pPr>
            <a:r>
              <a:rPr lang="en-US" sz="72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逼近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6426200"/>
            <a:ext cx="1625600" cy="508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5" name="Text 3"/>
          <p:cNvSpPr/>
          <p:nvPr/>
        </p:nvSpPr>
        <p:spPr>
          <a:xfrm>
            <a:off x="508000" y="6883400"/>
            <a:ext cx="15430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人类在这个循环里做什么？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28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42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The Convergence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468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AI做科研，AI审科研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625600"/>
            <a:ext cx="812800" cy="508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5" name="Shape 3"/>
          <p:cNvSpPr/>
          <p:nvPr/>
        </p:nvSpPr>
        <p:spPr>
          <a:xfrm>
            <a:off x="533400" y="2717800"/>
            <a:ext cx="50800" cy="1790700"/>
          </a:xfrm>
          <a:prstGeom prst="roundRect">
            <a:avLst>
              <a:gd name="adj" fmla="val 0"/>
            </a:avLst>
          </a:prstGeom>
          <a:solidFill>
            <a:srgbClr val="E5E5E5"/>
          </a:solidFill>
          <a:ln/>
        </p:spPr>
      </p:sp>
      <p:sp>
        <p:nvSpPr>
          <p:cNvPr id="6" name="Text 4"/>
          <p:cNvSpPr/>
          <p:nvPr/>
        </p:nvSpPr>
        <p:spPr>
          <a:xfrm>
            <a:off x="863600" y="2819400"/>
            <a:ext cx="7200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7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Current State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863600" y="3225800"/>
            <a:ext cx="7226300" cy="3683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今天 AI 的幻觉还能被顶尖专家抓住。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863600" y="3746500"/>
            <a:ext cx="7213600" cy="660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6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但 AI 的能力增长速度是</a:t>
            </a:r>
            <a:r>
              <a:rPr lang="en-US" sz="16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非线性</a:t>
            </a:r>
            <a:r>
              <a:rPr lang="en-US" sz="1600" dirty="0">
                <a:solidFill>
                  <a:srgbClr val="86868B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的——今天你能看出 GPT 编的引用，明年你可能看不出它构造的一个"几乎对"的证明思路。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8305800" y="2717800"/>
            <a:ext cx="50800" cy="1790700"/>
          </a:xfrm>
          <a:prstGeom prst="roundRect">
            <a:avLst>
              <a:gd name="adj" fmla="val 0"/>
            </a:avLst>
          </a:prstGeom>
          <a:solidFill>
            <a:srgbClr val="E5E5E5"/>
          </a:solidFill>
          <a:ln/>
        </p:spPr>
      </p:sp>
      <p:sp>
        <p:nvSpPr>
          <p:cNvPr id="10" name="Text 8"/>
          <p:cNvSpPr/>
          <p:nvPr/>
        </p:nvSpPr>
        <p:spPr>
          <a:xfrm>
            <a:off x="8636000" y="2819400"/>
            <a:ext cx="7200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7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Future Scenario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8636000" y="3225800"/>
            <a:ext cx="7226300" cy="736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当 AI 产出的科研质量超过大部分人类学者，同时 AI 的审稿能力也超过大部分人类审稿人，一个不可回避的局面就出现了。</a:t>
            </a:r>
            <a:endParaRPr lang="en-US" sz="1600" dirty="0"/>
          </a:p>
        </p:txBody>
      </p:sp>
      <p:sp>
        <p:nvSpPr>
          <p:cNvPr id="12" name="Shape 10"/>
          <p:cNvSpPr/>
          <p:nvPr/>
        </p:nvSpPr>
        <p:spPr>
          <a:xfrm>
            <a:off x="508000" y="4813300"/>
            <a:ext cx="15240000" cy="3086100"/>
          </a:xfrm>
          <a:prstGeom prst="roundRect">
            <a:avLst>
              <a:gd name="adj" fmla="val 0"/>
            </a:avLst>
          </a:prstGeom>
          <a:solidFill>
            <a:srgbClr val="1D1D1D"/>
          </a:solidFill>
          <a:ln/>
        </p:spPr>
      </p:sp>
      <p:sp>
        <p:nvSpPr>
          <p:cNvPr id="13" name="Text 11"/>
          <p:cNvSpPr/>
          <p:nvPr/>
        </p:nvSpPr>
        <p:spPr>
          <a:xfrm>
            <a:off x="914400" y="5270500"/>
            <a:ext cx="635000" cy="762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6000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"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1473002" y="5219700"/>
            <a:ext cx="140970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AI 做科研，AI 审科研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473002" y="5994400"/>
            <a:ext cx="140589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——人类在这个循环里做什么？</a:t>
            </a:r>
            <a:endParaRPr lang="en-US" sz="1600" dirty="0"/>
          </a:p>
        </p:txBody>
      </p:sp>
      <p:sp>
        <p:nvSpPr>
          <p:cNvPr id="16" name="Text 14"/>
          <p:cNvSpPr/>
          <p:nvPr/>
        </p:nvSpPr>
        <p:spPr>
          <a:xfrm>
            <a:off x="1473002" y="6756400"/>
            <a:ext cx="13982700" cy="736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1800" dirty="0">
                <a:solidFill>
                  <a:srgbClr val="FFFFFF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SIAM 现在的政策框架建立在一个核心假设上——</a:t>
            </a:r>
            <a:r>
              <a:rPr lang="en-US" sz="18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人是主体，AI 是工具</a:t>
            </a:r>
            <a:r>
              <a:rPr lang="en-US" sz="1800" dirty="0">
                <a:solidFill>
                  <a:srgbClr val="FFFFFF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。作者必须是人、人承担责任、人做审稿。但如果 AI 同时在产出端和评审端都超过了多数人类参与者，这个假设就不再成立了。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08000" y="508000"/>
            <a:ext cx="15328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420" dirty="0">
                <a:solidFill>
                  <a:srgbClr val="86868B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Fundamental Question</a:t>
            </a:r>
            <a:endParaRPr lang="en-US" sz="1600" dirty="0"/>
          </a:p>
        </p:txBody>
      </p:sp>
      <p:sp>
        <p:nvSpPr>
          <p:cNvPr id="3" name="Text 1"/>
          <p:cNvSpPr/>
          <p:nvPr/>
        </p:nvSpPr>
        <p:spPr>
          <a:xfrm>
            <a:off x="508000" y="914400"/>
            <a:ext cx="15468600" cy="508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90000"/>
              </a:lnSpc>
            </a:pPr>
            <a:r>
              <a:rPr lang="en-US" sz="3600" b="1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我们到底在审什么？</a:t>
            </a:r>
            <a:endParaRPr lang="en-US" sz="1600" dirty="0"/>
          </a:p>
        </p:txBody>
      </p:sp>
      <p:sp>
        <p:nvSpPr>
          <p:cNvPr id="4" name="Shape 2"/>
          <p:cNvSpPr/>
          <p:nvPr/>
        </p:nvSpPr>
        <p:spPr>
          <a:xfrm>
            <a:off x="508000" y="1625600"/>
            <a:ext cx="812800" cy="508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5" name="Shape 3"/>
          <p:cNvSpPr/>
          <p:nvPr/>
        </p:nvSpPr>
        <p:spPr>
          <a:xfrm>
            <a:off x="508000" y="2082800"/>
            <a:ext cx="15240000" cy="49911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6" name="Text 4"/>
          <p:cNvSpPr/>
          <p:nvPr/>
        </p:nvSpPr>
        <p:spPr>
          <a:xfrm>
            <a:off x="1016000" y="2590800"/>
            <a:ext cx="14312900" cy="2540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20000"/>
              </a:lnSpc>
            </a:pPr>
            <a:r>
              <a:rPr lang="en-US" sz="1400" kern="0" spc="70" dirty="0">
                <a:solidFill>
                  <a:srgbClr val="FFFFFF">
                    <a:alpha val="7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The Core Question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016000" y="3149600"/>
            <a:ext cx="1441450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0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期刊必须现在就开始思考</a:t>
            </a:r>
            <a:endParaRPr lang="en-US" sz="1600" dirty="0"/>
          </a:p>
        </p:txBody>
      </p:sp>
      <p:sp>
        <p:nvSpPr>
          <p:cNvPr id="8" name="Text 6"/>
          <p:cNvSpPr/>
          <p:nvPr/>
        </p:nvSpPr>
        <p:spPr>
          <a:xfrm>
            <a:off x="1016000" y="3810000"/>
            <a:ext cx="144526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00000"/>
              </a:lnSpc>
            </a:pPr>
            <a:r>
              <a:rPr lang="en-US" sz="3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我们到底在审</a:t>
            </a:r>
            <a:r>
              <a:rPr lang="en-US" sz="3600" b="1" dirty="0">
                <a:solidFill>
                  <a:srgbClr val="0071E3"/>
                </a:solidFill>
                <a:highlight>
                  <a:srgbClr val="FFFFFF">
                    <a:alpha val="100000"/>
                  </a:srgbClr>
                </a:highlight>
                <a:latin typeface="MiSans" pitchFamily="34" charset="0"/>
                <a:ea typeface="MiSans" pitchFamily="34" charset="-122"/>
                <a:cs typeface="MiSans" pitchFamily="34" charset="-120"/>
              </a:rPr>
              <a:t> 什么 </a:t>
            </a:r>
            <a:r>
              <a:rPr lang="en-US" sz="36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？</a:t>
            </a:r>
            <a:endParaRPr lang="en-US" sz="1600" dirty="0"/>
          </a:p>
        </p:txBody>
      </p:sp>
      <p:sp>
        <p:nvSpPr>
          <p:cNvPr id="9" name="Shape 7"/>
          <p:cNvSpPr/>
          <p:nvPr/>
        </p:nvSpPr>
        <p:spPr>
          <a:xfrm>
            <a:off x="1016000" y="4692650"/>
            <a:ext cx="14224000" cy="12700"/>
          </a:xfrm>
          <a:prstGeom prst="roundRect">
            <a:avLst>
              <a:gd name="adj" fmla="val 0"/>
            </a:avLst>
          </a:prstGeom>
          <a:solidFill>
            <a:srgbClr val="FFFFFF">
              <a:alpha val="30196"/>
            </a:srgbClr>
          </a:solidFill>
          <a:ln/>
        </p:spPr>
      </p:sp>
      <p:sp>
        <p:nvSpPr>
          <p:cNvPr id="10" name="Text 8"/>
          <p:cNvSpPr/>
          <p:nvPr/>
        </p:nvSpPr>
        <p:spPr>
          <a:xfrm>
            <a:off x="1016000" y="5003800"/>
            <a:ext cx="7213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A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016000" y="5765800"/>
            <a:ext cx="70612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审"谁做的"</a:t>
            </a:r>
            <a:endParaRPr lang="en-US" sz="1600" dirty="0"/>
          </a:p>
        </p:txBody>
      </p:sp>
      <p:sp>
        <p:nvSpPr>
          <p:cNvPr id="12" name="Text 10"/>
          <p:cNvSpPr/>
          <p:nvPr/>
        </p:nvSpPr>
        <p:spPr>
          <a:xfrm>
            <a:off x="1016000" y="6261100"/>
            <a:ext cx="701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FFFFF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以人类作者为中心的诚信框架</a:t>
            </a:r>
            <a:endParaRPr lang="en-US" sz="1600" dirty="0"/>
          </a:p>
        </p:txBody>
      </p:sp>
      <p:sp>
        <p:nvSpPr>
          <p:cNvPr id="13" name="Text 11"/>
          <p:cNvSpPr/>
          <p:nvPr/>
        </p:nvSpPr>
        <p:spPr>
          <a:xfrm>
            <a:off x="8331200" y="5003800"/>
            <a:ext cx="7213600" cy="609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80000"/>
              </a:lnSpc>
            </a:pPr>
            <a:r>
              <a:rPr lang="en-US" sz="4800" b="1" dirty="0">
                <a:solidFill>
                  <a:srgbClr val="FFFFFF">
                    <a:alpha val="50000"/>
                  </a:srgbClr>
                </a:solidFill>
                <a:latin typeface="Liter" pitchFamily="34" charset="0"/>
                <a:ea typeface="Liter" pitchFamily="34" charset="-122"/>
                <a:cs typeface="Liter" pitchFamily="34" charset="-120"/>
              </a:rPr>
              <a:t>B</a:t>
            </a:r>
            <a:endParaRPr lang="en-US" sz="1600" dirty="0"/>
          </a:p>
        </p:txBody>
      </p:sp>
      <p:sp>
        <p:nvSpPr>
          <p:cNvPr id="14" name="Text 12"/>
          <p:cNvSpPr/>
          <p:nvPr/>
        </p:nvSpPr>
        <p:spPr>
          <a:xfrm>
            <a:off x="8331200" y="5765800"/>
            <a:ext cx="7061200" cy="3937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审"对不对、好不好"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8331200" y="6261100"/>
            <a:ext cx="70104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1600" dirty="0">
                <a:solidFill>
                  <a:srgbClr val="FFFFFF">
                    <a:alpha val="70000"/>
                  </a:srgbClr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以结果质量为核心的评估体系</a:t>
            </a:r>
            <a:endParaRPr lang="en-US" sz="1600" dirty="0"/>
          </a:p>
        </p:txBody>
      </p:sp>
      <p:sp>
        <p:nvSpPr>
          <p:cNvPr id="16" name="Shape 14"/>
          <p:cNvSpPr/>
          <p:nvPr/>
        </p:nvSpPr>
        <p:spPr>
          <a:xfrm>
            <a:off x="533400" y="7269846"/>
            <a:ext cx="50800" cy="609600"/>
          </a:xfrm>
          <a:prstGeom prst="roundRect">
            <a:avLst>
              <a:gd name="adj" fmla="val 0"/>
            </a:avLst>
          </a:prstGeom>
          <a:solidFill>
            <a:srgbClr val="0071E3"/>
          </a:solidFill>
          <a:ln/>
        </p:spPr>
      </p:sp>
      <p:sp>
        <p:nvSpPr>
          <p:cNvPr id="17" name="Text 15"/>
          <p:cNvSpPr/>
          <p:nvPr/>
        </p:nvSpPr>
        <p:spPr>
          <a:xfrm>
            <a:off x="965200" y="7371446"/>
            <a:ext cx="14909800" cy="4064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40000"/>
              </a:lnSpc>
            </a:pPr>
            <a:r>
              <a:rPr lang="en-US" sz="2000" dirty="0">
                <a:solidFill>
                  <a:srgbClr val="1D1D1D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如果是后者，那整个以人类作者为中心的诚信框架都需要重新设计。</a:t>
            </a:r>
            <a:endParaRPr lang="en-US" sz="1600" dirty="0"/>
          </a:p>
        </p:txBody>
      </p:sp>
      <p:sp>
        <p:nvSpPr>
          <p:cNvPr id="18" name="Shape 16"/>
          <p:cNvSpPr/>
          <p:nvPr/>
        </p:nvSpPr>
        <p:spPr>
          <a:xfrm>
            <a:off x="508000" y="8010076"/>
            <a:ext cx="15240000" cy="1028700"/>
          </a:xfrm>
          <a:prstGeom prst="roundRect">
            <a:avLst>
              <a:gd name="adj" fmla="val 0"/>
            </a:avLst>
          </a:prstGeom>
          <a:solidFill>
            <a:srgbClr val="1D1D1D"/>
          </a:solidFill>
          <a:ln/>
        </p:spPr>
      </p:sp>
      <p:sp>
        <p:nvSpPr>
          <p:cNvPr id="19" name="Text 17"/>
          <p:cNvSpPr/>
          <p:nvPr/>
        </p:nvSpPr>
        <p:spPr>
          <a:xfrm>
            <a:off x="812800" y="8314876"/>
            <a:ext cx="14782800" cy="4191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>
              <a:lnSpc>
                <a:spcPct val="110000"/>
              </a:lnSpc>
            </a:pP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SIAM 的政策是给今天写的，但</a:t>
            </a:r>
            <a:r>
              <a:rPr lang="en-US" sz="2400" b="1" dirty="0">
                <a:solidFill>
                  <a:srgbClr val="0071E3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今天的政策恐怕撑不过三年</a:t>
            </a:r>
            <a:r>
              <a:rPr lang="en-US" sz="2400" b="1" dirty="0">
                <a:solidFill>
                  <a:srgbClr val="FFFFFF"/>
                </a:solidFill>
                <a:latin typeface="MiSans" pitchFamily="34" charset="0"/>
                <a:ea typeface="MiSans" pitchFamily="34" charset="-122"/>
                <a:cs typeface="MiSans" pitchFamily="34" charset="-120"/>
              </a:rPr>
              <a:t>。</a:t>
            </a:r>
            <a:endParaRPr lang="en-US" sz="1600" dirty="0"/>
          </a:p>
        </p:txBody>
      </p:sp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514</Words>
  <Application>Microsoft Office PowerPoint</Application>
  <PresentationFormat>自定义</PresentationFormat>
  <Paragraphs>164</Paragraphs>
  <Slides>15</Slides>
  <Notes>15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0" baseType="lpstr">
      <vt:lpstr>MiSans</vt:lpstr>
      <vt:lpstr>Noto Sans SC</vt:lpstr>
      <vt:lpstr>Liter</vt:lpstr>
      <vt:lpstr>Arial</vt:lpstr>
      <vt:lpstr>Custom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AI与研究诚信</dc:title>
  <dc:subject>AI与研究诚信</dc:subject>
  <dc:creator>Kimi</dc:creator>
  <cp:lastModifiedBy>Bin Dong</cp:lastModifiedBy>
  <cp:revision>2</cp:revision>
  <dcterms:created xsi:type="dcterms:W3CDTF">2026-04-21T07:58:26Z</dcterms:created>
  <dcterms:modified xsi:type="dcterms:W3CDTF">2026-04-21T08:03:39Z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{"Label":"AI与研究诚信","ContentProducer":"001191110108MACG2KBH8F10000","ProduceID":"","ReservedCode1":"","ContentPropagator":"001191110108MACG2KBH8F20000","PropagateID":"","ReservedCode2":""}</vt:lpwstr>
  </property>
</Properties>
</file>