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4"/>
  </p:sldMasterIdLst>
  <p:notesMasterIdLst>
    <p:notesMasterId r:id="rId16"/>
  </p:notesMasterIdLst>
  <p:sldIdLst>
    <p:sldId id="256" r:id="rId5"/>
    <p:sldId id="334" r:id="rId6"/>
    <p:sldId id="335" r:id="rId7"/>
    <p:sldId id="336" r:id="rId8"/>
    <p:sldId id="339" r:id="rId9"/>
    <p:sldId id="342" r:id="rId10"/>
    <p:sldId id="341" r:id="rId11"/>
    <p:sldId id="333" r:id="rId12"/>
    <p:sldId id="327" r:id="rId13"/>
    <p:sldId id="340" r:id="rId14"/>
    <p:sldId id="324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78" autoAdjust="0"/>
    <p:restoredTop sz="93904" autoAdjust="0"/>
  </p:normalViewPr>
  <p:slideViewPr>
    <p:cSldViewPr snapToGrid="0">
      <p:cViewPr>
        <p:scale>
          <a:sx n="50" d="100"/>
          <a:sy n="50" d="100"/>
        </p:scale>
        <p:origin x="730" y="-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 A. Palantino" userId="7df37d17-bed9-4afb-acc0-854ae469d29c" providerId="ADAL" clId="{164FFE4F-4560-4002-A9D3-F014CE0C49DD}"/>
    <pc:docChg chg="modSld sldOrd">
      <pc:chgData name="Susan A. Palantino" userId="7df37d17-bed9-4afb-acc0-854ae469d29c" providerId="ADAL" clId="{164FFE4F-4560-4002-A9D3-F014CE0C49DD}" dt="2026-07-07T20:51:44.879" v="2" actId="1076"/>
      <pc:docMkLst>
        <pc:docMk/>
      </pc:docMkLst>
      <pc:sldChg chg="modSp mod">
        <pc:chgData name="Susan A. Palantino" userId="7df37d17-bed9-4afb-acc0-854ae469d29c" providerId="ADAL" clId="{164FFE4F-4560-4002-A9D3-F014CE0C49DD}" dt="2026-07-07T20:51:44.879" v="2" actId="1076"/>
        <pc:sldMkLst>
          <pc:docMk/>
          <pc:sldMk cId="1648919598" sldId="341"/>
        </pc:sldMkLst>
        <pc:picChg chg="mod">
          <ac:chgData name="Susan A. Palantino" userId="7df37d17-bed9-4afb-acc0-854ae469d29c" providerId="ADAL" clId="{164FFE4F-4560-4002-A9D3-F014CE0C49DD}" dt="2026-07-07T20:51:44.879" v="2" actId="1076"/>
          <ac:picMkLst>
            <pc:docMk/>
            <pc:sldMk cId="1648919598" sldId="341"/>
            <ac:picMk id="7" creationId="{6F1881FA-D0D3-6771-2D91-083D56E4C8FB}"/>
          </ac:picMkLst>
        </pc:picChg>
      </pc:sldChg>
      <pc:sldChg chg="ord">
        <pc:chgData name="Susan A. Palantino" userId="7df37d17-bed9-4afb-acc0-854ae469d29c" providerId="ADAL" clId="{164FFE4F-4560-4002-A9D3-F014CE0C49DD}" dt="2026-07-07T20:21:26.041" v="1"/>
        <pc:sldMkLst>
          <pc:docMk/>
          <pc:sldMk cId="2916737532" sldId="34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iam9-my.sharepoint.com/personal/pchowdhury_siam_org/Documents/Desktop/PPT%20excel%20datasheet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https://siam9-my.sharepoint.com/personal/pchowdhury_siam_org/Documents/Desktop/PPT%20excel%20datasheet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Sheet1!$D$4</c:f>
              <c:strCache>
                <c:ptCount val="1"/>
                <c:pt idx="0">
                  <c:v> Revenues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26B-48D4-9A2F-6B2081C6B4D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26B-48D4-9A2F-6B2081C6B4DB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26B-48D4-9A2F-6B2081C6B4DB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26B-48D4-9A2F-6B2081C6B4DB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26B-48D4-9A2F-6B2081C6B4DB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26B-48D4-9A2F-6B2081C6B4DB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26B-48D4-9A2F-6B2081C6B4DB}"/>
              </c:ext>
            </c:extLst>
          </c:dPt>
          <c:dLbls>
            <c:dLbl>
              <c:idx val="0"/>
              <c:layout>
                <c:manualLayout>
                  <c:x val="-0.22304927508223046"/>
                  <c:y val="6.65714000689559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60000" spcFirstLastPara="1" vertOverflow="ellipsis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913857824586627"/>
                      <c:h val="0.204199353182777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26B-48D4-9A2F-6B2081C6B4DB}"/>
                </c:ext>
              </c:extLst>
            </c:dLbl>
            <c:dLbl>
              <c:idx val="1"/>
              <c:layout>
                <c:manualLayout>
                  <c:x val="3.4666710274922748E-2"/>
                  <c:y val="-0.342959414939601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6B-48D4-9A2F-6B2081C6B4DB}"/>
                </c:ext>
              </c:extLst>
            </c:dLbl>
            <c:dLbl>
              <c:idx val="2"/>
              <c:layout>
                <c:manualLayout>
                  <c:x val="0.13314461106289754"/>
                  <c:y val="-0.268300802872427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26B-48D4-9A2F-6B2081C6B4DB}"/>
                </c:ext>
              </c:extLst>
            </c:dLbl>
            <c:dLbl>
              <c:idx val="3"/>
              <c:layout>
                <c:manualLayout>
                  <c:x val="0.21349664625255177"/>
                  <c:y val="-0.15067996915815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6B-48D4-9A2F-6B2081C6B4DB}"/>
                </c:ext>
              </c:extLst>
            </c:dLbl>
            <c:dLbl>
              <c:idx val="4"/>
              <c:layout>
                <c:manualLayout>
                  <c:x val="-1.6946302101762668E-2"/>
                  <c:y val="-4.00195466939438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6B-48D4-9A2F-6B2081C6B4DB}"/>
                </c:ext>
              </c:extLst>
            </c:dLbl>
            <c:dLbl>
              <c:idx val="5"/>
              <c:layout>
                <c:manualLayout>
                  <c:x val="5.7786182244160315E-2"/>
                  <c:y val="-5.1772214861353909E-2"/>
                </c:manualLayout>
              </c:layout>
              <c:tx>
                <c:rich>
                  <a:bodyPr rot="0" spcFirstLastPara="1" vertOverflow="overflow" horzOverflow="overflow" vert="horz" wrap="square" lIns="38100" tIns="19050" rIns="38100" bIns="19050" anchor="ctr" anchorCtr="0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E930F477-EC18-4AEC-A7B1-2B2770BF5BF5}" type="CATEGORYNAME">
                      <a:rPr lang="en-US" sz="1600" b="1">
                        <a:solidFill>
                          <a:schemeClr val="tx1"/>
                        </a:solidFill>
                      </a:rPr>
                      <a:pPr>
                        <a:defRPr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r>
                      <a:rPr lang="en-US" sz="1600" b="1" baseline="0">
                        <a:solidFill>
                          <a:schemeClr val="tx1"/>
                        </a:solidFill>
                      </a:rPr>
                      <a:t> </a:t>
                    </a:r>
                    <a:fld id="{60E5AC8A-6426-4F83-9682-26B8C9C88AD0}" type="PERCENTAGE">
                      <a:rPr lang="en-US" sz="1600" b="1">
                        <a:solidFill>
                          <a:schemeClr val="tx1"/>
                        </a:solidFill>
                      </a:rPr>
                      <a:pPr>
                        <a:defRPr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[PERCENTAGE]</a:t>
                    </a:fld>
                    <a:endParaRPr lang="en-US" sz="1600" b="1" baseline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0795764375856685"/>
                      <c:h val="9.327034954173653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26B-48D4-9A2F-6B2081C6B4DB}"/>
                </c:ext>
              </c:extLst>
            </c:dLbl>
            <c:dLbl>
              <c:idx val="6"/>
              <c:layout>
                <c:manualLayout>
                  <c:x val="0.11277140095686587"/>
                  <c:y val="9.746136376260128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D4A19360-44D6-49AA-9A7D-3F613125DC72}" type="CATEGORYNAM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1200" b="1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endParaRPr lang="en-US" b="1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200" b="1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847BDD4B-C624-4CA4-926E-45533A08540E}" type="PERCENTAG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1200" b="1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806882901051296"/>
                      <c:h val="0.208403830203386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026B-48D4-9A2F-6B2081C6B4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Sheet1!$B$5:$B$11</c:f>
              <c:strCache>
                <c:ptCount val="7"/>
                <c:pt idx="0">
                  <c:v>LOCUS / Subscription</c:v>
                </c:pt>
                <c:pt idx="1">
                  <c:v>Membership</c:v>
                </c:pt>
                <c:pt idx="2">
                  <c:v>Project and programs</c:v>
                </c:pt>
                <c:pt idx="3">
                  <c:v>Conferences</c:v>
                </c:pt>
                <c:pt idx="4">
                  <c:v>Miscellaneous</c:v>
                </c:pt>
                <c:pt idx="5">
                  <c:v>Books</c:v>
                </c:pt>
                <c:pt idx="6">
                  <c:v>Planned contribution from revenues</c:v>
                </c:pt>
              </c:strCache>
            </c:strRef>
          </c:cat>
          <c:val>
            <c:numRef>
              <c:f>Sheet1!$D$5:$D$11</c:f>
              <c:numCache>
                <c:formatCode>_(* #,##0_);_(* \(#,##0\);_(* "-"??_);_(@_)</c:formatCode>
                <c:ptCount val="7"/>
                <c:pt idx="0">
                  <c:v>6714416</c:v>
                </c:pt>
                <c:pt idx="1">
                  <c:v>1154142</c:v>
                </c:pt>
                <c:pt idx="2">
                  <c:v>1056327</c:v>
                </c:pt>
                <c:pt idx="3">
                  <c:v>3055917</c:v>
                </c:pt>
                <c:pt idx="4">
                  <c:v>422922</c:v>
                </c:pt>
                <c:pt idx="5">
                  <c:v>460391</c:v>
                </c:pt>
                <c:pt idx="6">
                  <c:v>1407300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26B-48D4-9A2F-6B2081C6B4DB}"/>
            </c:ext>
          </c:extLst>
        </c:ser>
        <c:ser>
          <c:idx val="1"/>
          <c:order val="1"/>
          <c:tx>
            <c:strRef>
              <c:f>Sheet1!$E$4</c:f>
              <c:strCache>
                <c:ptCount val="1"/>
                <c:pt idx="0">
                  <c:v>Revenue 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026B-48D4-9A2F-6B2081C6B4D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026B-48D4-9A2F-6B2081C6B4DB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026B-48D4-9A2F-6B2081C6B4DB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026B-48D4-9A2F-6B2081C6B4DB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026B-48D4-9A2F-6B2081C6B4DB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026B-48D4-9A2F-6B2081C6B4DB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026B-48D4-9A2F-6B2081C6B4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Sheet1!$B$5:$B$11</c:f>
              <c:strCache>
                <c:ptCount val="7"/>
                <c:pt idx="0">
                  <c:v>LOCUS / Subscription</c:v>
                </c:pt>
                <c:pt idx="1">
                  <c:v>Membership</c:v>
                </c:pt>
                <c:pt idx="2">
                  <c:v>Project and programs</c:v>
                </c:pt>
                <c:pt idx="3">
                  <c:v>Conferences</c:v>
                </c:pt>
                <c:pt idx="4">
                  <c:v>Miscellaneous</c:v>
                </c:pt>
                <c:pt idx="5">
                  <c:v>Books</c:v>
                </c:pt>
                <c:pt idx="6">
                  <c:v>Planned contribution from revenues</c:v>
                </c:pt>
              </c:strCache>
            </c:strRef>
          </c:cat>
          <c:val>
            <c:numRef>
              <c:f>Sheet1!$E$5:$E$11</c:f>
              <c:numCache>
                <c:formatCode>0%</c:formatCode>
                <c:ptCount val="7"/>
                <c:pt idx="0">
                  <c:v>0.4523972062800754</c:v>
                </c:pt>
                <c:pt idx="1">
                  <c:v>7.7762625439129596E-2</c:v>
                </c:pt>
                <c:pt idx="2">
                  <c:v>7.1172144192169981E-2</c:v>
                </c:pt>
                <c:pt idx="3">
                  <c:v>0.2058985194578038</c:v>
                </c:pt>
                <c:pt idx="4">
                  <c:v>2.8495215559235836E-2</c:v>
                </c:pt>
                <c:pt idx="5">
                  <c:v>3.1019764369155888E-2</c:v>
                </c:pt>
                <c:pt idx="6">
                  <c:v>9.4819651984320019E-2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026B-48D4-9A2F-6B2081C6B4D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751096982054625E-2"/>
          <c:y val="0"/>
          <c:w val="0.92124890301794538"/>
          <c:h val="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389-44D9-9FE7-9FFCE69CC0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389-44D9-9FE7-9FFCE69CC0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389-44D9-9FE7-9FFCE69CC0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389-44D9-9FE7-9FFCE69CC0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389-44D9-9FE7-9FFCE69CC0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B389-44D9-9FE7-9FFCE69CC0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B389-44D9-9FE7-9FFCE69CC09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B389-44D9-9FE7-9FFCE69CC09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B389-44D9-9FE7-9FFCE69CC09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B389-44D9-9FE7-9FFCE69CC09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B389-44D9-9FE7-9FFCE69CC093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B389-44D9-9FE7-9FFCE69CC093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B389-44D9-9FE7-9FFCE69CC093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B389-44D9-9FE7-9FFCE69CC093}"/>
              </c:ext>
            </c:extLst>
          </c:dPt>
          <c:dLbls>
            <c:dLbl>
              <c:idx val="0"/>
              <c:layout>
                <c:manualLayout>
                  <c:x val="-6.8327154590719877E-2"/>
                  <c:y val="5.47067449676266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89-44D9-9FE7-9FFCE69CC093}"/>
                </c:ext>
              </c:extLst>
            </c:dLbl>
            <c:dLbl>
              <c:idx val="1"/>
              <c:layout>
                <c:manualLayout>
                  <c:x val="-0.2093325443761978"/>
                  <c:y val="6.2407498172147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89-44D9-9FE7-9FFCE69CC093}"/>
                </c:ext>
              </c:extLst>
            </c:dLbl>
            <c:dLbl>
              <c:idx val="2"/>
              <c:layout>
                <c:manualLayout>
                  <c:x val="-0.18449712140592453"/>
                  <c:y val="-0.350198911110385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249537665406029"/>
                      <c:h val="0.2024480625858466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389-44D9-9FE7-9FFCE69CC093}"/>
                </c:ext>
              </c:extLst>
            </c:dLbl>
            <c:dLbl>
              <c:idx val="3"/>
              <c:layout>
                <c:manualLayout>
                  <c:x val="8.881073398015768E-2"/>
                  <c:y val="-0.2452979218899502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389-44D9-9FE7-9FFCE69CC093}"/>
                </c:ext>
              </c:extLst>
            </c:dLbl>
            <c:dLbl>
              <c:idx val="4"/>
              <c:layout>
                <c:manualLayout>
                  <c:x val="7.3740086286682466E-2"/>
                  <c:y val="-0.25682688833643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7.6962025316455698E-2"/>
                      <c:h val="0.1108913522139256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B389-44D9-9FE7-9FFCE69CC09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389-44D9-9FE7-9FFCE69CC09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389-44D9-9FE7-9FFCE69CC09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0.16667625407583542"/>
                      <c:h val="3.5189261955575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B389-44D9-9FE7-9FFCE69CC093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389-44D9-9FE7-9FFCE69CC093}"/>
                </c:ext>
              </c:extLst>
            </c:dLbl>
            <c:dLbl>
              <c:idx val="9"/>
              <c:layout>
                <c:manualLayout>
                  <c:x val="0"/>
                  <c:y val="-1.466707886923577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0A1A90B-17F0-4A74-8A6C-5B72E78436B1}" type="CATEGORYNAME">
                      <a:rPr lang="en-US" sz="1400" smtClean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pPr>
                        <a:defRPr sz="1400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br>
                      <a:rPr lang="en-US" sz="14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</a:br>
                    <a:r>
                      <a:rPr lang="en-US" sz="14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463152505093457"/>
                      <c:h val="0.194948006167263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B389-44D9-9FE7-9FFCE69CC093}"/>
                </c:ext>
              </c:extLst>
            </c:dLbl>
            <c:dLbl>
              <c:idx val="10"/>
              <c:layout>
                <c:manualLayout>
                  <c:x val="3.7268482027142488E-2"/>
                  <c:y val="-0.1429890105363621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389-44D9-9FE7-9FFCE69CC093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389-44D9-9FE7-9FFCE69CC093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389-44D9-9FE7-9FFCE69CC093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8.2415913200723334E-2"/>
                      <c:h val="0.250171084416579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B-B389-44D9-9FE7-9FFCE69CC0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Sheet1!$B$44:$B$57</c:f>
              <c:strCache>
                <c:ptCount val="14"/>
                <c:pt idx="0">
                  <c:v>Books</c:v>
                </c:pt>
                <c:pt idx="1">
                  <c:v>Journals</c:v>
                </c:pt>
                <c:pt idx="2">
                  <c:v>Conferences</c:v>
                </c:pt>
                <c:pt idx="3">
                  <c:v>Membership</c:v>
                </c:pt>
                <c:pt idx="4">
                  <c:v>SIAM News</c:v>
                </c:pt>
                <c:pt idx="5">
                  <c:v>Building</c:v>
                </c:pt>
                <c:pt idx="6">
                  <c:v>Info Systems</c:v>
                </c:pt>
                <c:pt idx="7">
                  <c:v>Customer service</c:v>
                </c:pt>
                <c:pt idx="8">
                  <c:v>Marketing</c:v>
                </c:pt>
                <c:pt idx="9">
                  <c:v>Miscellaneous</c:v>
                </c:pt>
                <c:pt idx="10">
                  <c:v>Development</c:v>
                </c:pt>
                <c:pt idx="11">
                  <c:v>Administration</c:v>
                </c:pt>
                <c:pt idx="12">
                  <c:v>Project and program </c:v>
                </c:pt>
                <c:pt idx="13">
                  <c:v>Accounting and distribution</c:v>
                </c:pt>
              </c:strCache>
            </c:strRef>
          </c:cat>
          <c:val>
            <c:numRef>
              <c:f>Sheet1!$D$44:$D$57</c:f>
              <c:numCache>
                <c:formatCode>_(* #,##0_);_(* \(#,##0\);_(* "-"??_);_(@_)</c:formatCode>
                <c:ptCount val="14"/>
                <c:pt idx="0">
                  <c:v>1156032</c:v>
                </c:pt>
                <c:pt idx="1">
                  <c:v>3809910</c:v>
                </c:pt>
                <c:pt idx="2">
                  <c:v>2988508</c:v>
                </c:pt>
                <c:pt idx="3">
                  <c:v>898959</c:v>
                </c:pt>
                <c:pt idx="4">
                  <c:v>433186</c:v>
                </c:pt>
                <c:pt idx="5">
                  <c:v>534152</c:v>
                </c:pt>
                <c:pt idx="6">
                  <c:v>1239278</c:v>
                </c:pt>
                <c:pt idx="7">
                  <c:v>432940</c:v>
                </c:pt>
                <c:pt idx="8">
                  <c:v>900944</c:v>
                </c:pt>
                <c:pt idx="9">
                  <c:v>80043</c:v>
                </c:pt>
                <c:pt idx="10">
                  <c:v>355993</c:v>
                </c:pt>
                <c:pt idx="11">
                  <c:v>1074781</c:v>
                </c:pt>
                <c:pt idx="12">
                  <c:v>998835</c:v>
                </c:pt>
                <c:pt idx="13">
                  <c:v>865174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B389-44D9-9FE7-9FFCE69CC093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E-B389-44D9-9FE7-9FFCE69CC0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0-B389-44D9-9FE7-9FFCE69CC0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2-B389-44D9-9FE7-9FFCE69CC0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4-B389-44D9-9FE7-9FFCE69CC0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6-B389-44D9-9FE7-9FFCE69CC0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8-B389-44D9-9FE7-9FFCE69CC0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A-B389-44D9-9FE7-9FFCE69CC09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C-B389-44D9-9FE7-9FFCE69CC09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E-B389-44D9-9FE7-9FFCE69CC09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0-B389-44D9-9FE7-9FFCE69CC09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2-B389-44D9-9FE7-9FFCE69CC093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4-B389-44D9-9FE7-9FFCE69CC093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6-B389-44D9-9FE7-9FFCE69CC093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8-B389-44D9-9FE7-9FFCE69CC093}"/>
              </c:ext>
            </c:extLst>
          </c:dPt>
          <c:cat>
            <c:strRef>
              <c:f>Sheet1!$B$44:$B$57</c:f>
              <c:strCache>
                <c:ptCount val="14"/>
                <c:pt idx="0">
                  <c:v>Books</c:v>
                </c:pt>
                <c:pt idx="1">
                  <c:v>Journals</c:v>
                </c:pt>
                <c:pt idx="2">
                  <c:v>Conferences</c:v>
                </c:pt>
                <c:pt idx="3">
                  <c:v>Membership</c:v>
                </c:pt>
                <c:pt idx="4">
                  <c:v>SIAM News</c:v>
                </c:pt>
                <c:pt idx="5">
                  <c:v>Building</c:v>
                </c:pt>
                <c:pt idx="6">
                  <c:v>Info Systems</c:v>
                </c:pt>
                <c:pt idx="7">
                  <c:v>Customer service</c:v>
                </c:pt>
                <c:pt idx="8">
                  <c:v>Marketing</c:v>
                </c:pt>
                <c:pt idx="9">
                  <c:v>Miscellaneous</c:v>
                </c:pt>
                <c:pt idx="10">
                  <c:v>Development</c:v>
                </c:pt>
                <c:pt idx="11">
                  <c:v>Administration</c:v>
                </c:pt>
                <c:pt idx="12">
                  <c:v>Project and program </c:v>
                </c:pt>
                <c:pt idx="13">
                  <c:v>Accounting and distribution</c:v>
                </c:pt>
              </c:strCache>
            </c:strRef>
          </c:cat>
          <c:val>
            <c:numRef>
              <c:f>Sheet1!$E$44:$E$57</c:f>
              <c:numCache>
                <c:formatCode>0%</c:formatCode>
                <c:ptCount val="14"/>
                <c:pt idx="0">
                  <c:v>6.3627096533228303E-2</c:v>
                </c:pt>
                <c:pt idx="1">
                  <c:v>0.20969446464536609</c:v>
                </c:pt>
                <c:pt idx="2">
                  <c:v>0.16448514142024187</c:v>
                </c:pt>
                <c:pt idx="3">
                  <c:v>4.9477999806592191E-2</c:v>
                </c:pt>
                <c:pt idx="4">
                  <c:v>2.3842218415098402E-2</c:v>
                </c:pt>
                <c:pt idx="5">
                  <c:v>2.9399308035951397E-2</c:v>
                </c:pt>
                <c:pt idx="6">
                  <c:v>6.8208891222307083E-2</c:v>
                </c:pt>
                <c:pt idx="7">
                  <c:v>2.3828678767625691E-2</c:v>
                </c:pt>
                <c:pt idx="8">
                  <c:v>4.9587252653069153E-2</c:v>
                </c:pt>
                <c:pt idx="9">
                  <c:v>4.4055040758466833E-3</c:v>
                </c:pt>
                <c:pt idx="10">
                  <c:v>1.9593576108752651E-2</c:v>
                </c:pt>
                <c:pt idx="11">
                  <c:v>5.9155105082800176E-2</c:v>
                </c:pt>
                <c:pt idx="12">
                  <c:v>5.4975096680513251E-2</c:v>
                </c:pt>
                <c:pt idx="13">
                  <c:v>4.7618499847789042E-2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9-B389-44D9-9FE7-9FFCE69CC0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777777777777776E-2"/>
          <c:y val="5.4981463892888889E-2"/>
          <c:w val="0.97222225228719261"/>
          <c:h val="0.92132785930941496"/>
        </c:manualLayout>
      </c:layout>
      <c:pie3DChart>
        <c:varyColors val="1"/>
        <c:ser>
          <c:idx val="1"/>
          <c:order val="0"/>
          <c:tx>
            <c:strRef>
              <c:f>Sheet1!$D$75</c:f>
              <c:strCache>
                <c:ptCount val="1"/>
                <c:pt idx="0">
                  <c:v> Expenses by function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26D-4B5E-B94E-FD154C5FA25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26D-4B5E-B94E-FD154C5FA25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26D-4B5E-B94E-FD154C5FA25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26D-4B5E-B94E-FD154C5FA25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26D-4B5E-B94E-FD154C5FA25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26D-4B5E-B94E-FD154C5FA25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26D-4B5E-B94E-FD154C5FA25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26D-4B5E-B94E-FD154C5FA259}"/>
              </c:ext>
            </c:extLst>
          </c:dPt>
          <c:dLbls>
            <c:dLbl>
              <c:idx val="0"/>
              <c:layout>
                <c:manualLayout>
                  <c:x val="1.5512778469496592E-2"/>
                  <c:y val="4.599987374612826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7EC8C0D2-74EF-4704-BB6F-242F6CC273A6}" type="CATEGORYNAME">
                      <a:rPr lang="en-US" sz="1600" smtClean="0"/>
                      <a:pPr>
                        <a:defRPr sz="1600" b="1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fld id="{B0D78363-797C-4935-B582-9A48E5A28B61}" type="PERCENTAGE">
                      <a:rPr lang="en-US" sz="1600" baseline="0" smtClean="0"/>
                      <a:pPr>
                        <a:defRPr sz="1600" b="1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473093327132099"/>
                      <c:h val="6.63712464051279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26D-4B5E-B94E-FD154C5FA259}"/>
                </c:ext>
              </c:extLst>
            </c:dLbl>
            <c:dLbl>
              <c:idx val="1"/>
              <c:layout>
                <c:manualLayout>
                  <c:x val="-0.22128891391164143"/>
                  <c:y val="-0.15036356948763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6D-4B5E-B94E-FD154C5FA259}"/>
                </c:ext>
              </c:extLst>
            </c:dLbl>
            <c:dLbl>
              <c:idx val="2"/>
              <c:layout>
                <c:manualLayout>
                  <c:x val="0.18465836813481029"/>
                  <c:y val="-0.229401629088892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343787716787732"/>
                      <c:h val="0.2489415889567187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26D-4B5E-B94E-FD154C5FA259}"/>
                </c:ext>
              </c:extLst>
            </c:dLbl>
            <c:dLbl>
              <c:idx val="3"/>
              <c:layout>
                <c:manualLayout>
                  <c:x val="0.13984673920178606"/>
                  <c:y val="-0.1862076154315541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6D-4B5E-B94E-FD154C5FA25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6D-4B5E-B94E-FD154C5FA259}"/>
                </c:ext>
              </c:extLst>
            </c:dLbl>
            <c:dLbl>
              <c:idx val="5"/>
              <c:layout>
                <c:manualLayout>
                  <c:x val="0.13755943220555181"/>
                  <c:y val="6.745927256700207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179952069178963"/>
                      <c:h val="0.114329770032613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A26D-4B5E-B94E-FD154C5FA25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26D-4B5E-B94E-FD154C5FA259}"/>
                </c:ext>
              </c:extLst>
            </c:dLbl>
            <c:dLbl>
              <c:idx val="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4745B23A-8421-407E-A8C9-F6DF048FF988}" type="CATEGORYNAME">
                      <a:rPr lang="en-US" sz="1600"/>
                      <a:pPr>
                        <a:defRPr sz="1600" b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endParaRPr lang="en-US" sz="1600" baseline="0"/>
                  </a:p>
                  <a:p>
                    <a:pPr>
                      <a:defRPr sz="1600" b="1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r>
                      <a:rPr lang="en-US" sz="1600"/>
                      <a:t>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A26D-4B5E-B94E-FD154C5FA2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Sheet1!$B$76:$B$83</c:f>
              <c:strCache>
                <c:ptCount val="8"/>
                <c:pt idx="0">
                  <c:v> Building </c:v>
                </c:pt>
                <c:pt idx="1">
                  <c:v> Salaries / Benefits </c:v>
                </c:pt>
                <c:pt idx="2">
                  <c:v> Comp/Printing/Distribution </c:v>
                </c:pt>
                <c:pt idx="3">
                  <c:v> Conferences </c:v>
                </c:pt>
                <c:pt idx="4">
                  <c:v> Royalties/Fees </c:v>
                </c:pt>
                <c:pt idx="5">
                  <c:v> Supplies/Travel </c:v>
                </c:pt>
                <c:pt idx="6">
                  <c:v> Project  </c:v>
                </c:pt>
                <c:pt idx="7">
                  <c:v> Miscellaneous </c:v>
                </c:pt>
              </c:strCache>
            </c:strRef>
          </c:cat>
          <c:val>
            <c:numRef>
              <c:f>Sheet1!$D$76:$D$83</c:f>
              <c:numCache>
                <c:formatCode>_("$"* #,##0_);_("$"* \(#,##0\);_("$"* "-"??_);_(@_)</c:formatCode>
                <c:ptCount val="8"/>
                <c:pt idx="0">
                  <c:v>534152</c:v>
                </c:pt>
                <c:pt idx="1">
                  <c:v>9592793</c:v>
                </c:pt>
                <c:pt idx="2">
                  <c:v>1874004</c:v>
                </c:pt>
                <c:pt idx="3">
                  <c:v>3022886</c:v>
                </c:pt>
                <c:pt idx="4">
                  <c:v>546376</c:v>
                </c:pt>
                <c:pt idx="5">
                  <c:v>1174512</c:v>
                </c:pt>
                <c:pt idx="6">
                  <c:v>715760</c:v>
                </c:pt>
                <c:pt idx="7">
                  <c:v>1642666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26D-4B5E-B94E-FD154C5FA25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549629289039584E-2"/>
          <c:y val="0.1394699678637851"/>
          <c:w val="0.83164467888352034"/>
          <c:h val="0.656000072739175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Sheet1!$C$108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Sheet1!$B$109:$B$114</c:f>
              <c:strCache>
                <c:ptCount val="6"/>
                <c:pt idx="0">
                  <c:v>Operating Revenue</c:v>
                </c:pt>
                <c:pt idx="1">
                  <c:v>Operating Expense</c:v>
                </c:pt>
                <c:pt idx="2">
                  <c:v>Income/(Deficit)</c:v>
                </c:pt>
                <c:pt idx="3">
                  <c:v>Temporarily Restricted Activity</c:v>
                </c:pt>
                <c:pt idx="4">
                  <c:v>Investment Income</c:v>
                </c:pt>
                <c:pt idx="5">
                  <c:v>Change in Net Assets</c:v>
                </c:pt>
              </c:strCache>
            </c:strRef>
          </c:cat>
          <c:val>
            <c:numRef>
              <c:f>Sheet1!$C$109:$C$114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6245-497E-A539-A1B7A39383AC}"/>
            </c:ext>
          </c:extLst>
        </c:ser>
        <c:ser>
          <c:idx val="1"/>
          <c:order val="1"/>
          <c:tx>
            <c:strRef>
              <c:f>Sheet1!$D$108</c:f>
              <c:strCache>
                <c:ptCount val="1"/>
                <c:pt idx="0">
                  <c:v> 2025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Sheet1!$B$109:$B$114</c:f>
              <c:strCache>
                <c:ptCount val="6"/>
                <c:pt idx="0">
                  <c:v>Operating Revenue</c:v>
                </c:pt>
                <c:pt idx="1">
                  <c:v>Operating Expense</c:v>
                </c:pt>
                <c:pt idx="2">
                  <c:v>Income/(Deficit)</c:v>
                </c:pt>
                <c:pt idx="3">
                  <c:v>Temporarily Restricted Activity</c:v>
                </c:pt>
                <c:pt idx="4">
                  <c:v>Investment Income</c:v>
                </c:pt>
                <c:pt idx="5">
                  <c:v>Change in Net Assets</c:v>
                </c:pt>
              </c:strCache>
            </c:strRef>
          </c:cat>
          <c:val>
            <c:numRef>
              <c:f>Sheet1!$D$109:$D$114</c:f>
              <c:numCache>
                <c:formatCode>_(* #,##0_);_(* \(#,##0\);_(* "-"??_);_(@_)</c:formatCode>
                <c:ptCount val="6"/>
                <c:pt idx="0">
                  <c:v>15108003</c:v>
                </c:pt>
                <c:pt idx="1">
                  <c:v>18504194</c:v>
                </c:pt>
                <c:pt idx="2">
                  <c:v>-3396191</c:v>
                </c:pt>
                <c:pt idx="3">
                  <c:v>-203450</c:v>
                </c:pt>
                <c:pt idx="4">
                  <c:v>7067859</c:v>
                </c:pt>
                <c:pt idx="5">
                  <c:v>3671668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45-497E-A539-A1B7A39383AC}"/>
            </c:ext>
          </c:extLst>
        </c:ser>
        <c:ser>
          <c:idx val="2"/>
          <c:order val="2"/>
          <c:tx>
            <c:strRef>
              <c:f>Sheet1!$E$108</c:f>
              <c:strCache>
                <c:ptCount val="1"/>
                <c:pt idx="0">
                  <c:v> 2024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Sheet1!$B$109:$B$114</c:f>
              <c:strCache>
                <c:ptCount val="6"/>
                <c:pt idx="0">
                  <c:v>Operating Revenue</c:v>
                </c:pt>
                <c:pt idx="1">
                  <c:v>Operating Expense</c:v>
                </c:pt>
                <c:pt idx="2">
                  <c:v>Income/(Deficit)</c:v>
                </c:pt>
                <c:pt idx="3">
                  <c:v>Temporarily Restricted Activity</c:v>
                </c:pt>
                <c:pt idx="4">
                  <c:v>Investment Income</c:v>
                </c:pt>
                <c:pt idx="5">
                  <c:v>Change in Net Assets</c:v>
                </c:pt>
              </c:strCache>
            </c:strRef>
          </c:cat>
          <c:val>
            <c:numRef>
              <c:f>Sheet1!$E$109:$E$114</c:f>
              <c:numCache>
                <c:formatCode>_(* #,##0_);_(* \(#,##0\);_(* "-"??_);_(@_)</c:formatCode>
                <c:ptCount val="6"/>
                <c:pt idx="0">
                  <c:v>15661309</c:v>
                </c:pt>
                <c:pt idx="1">
                  <c:v>18108012</c:v>
                </c:pt>
                <c:pt idx="2">
                  <c:v>-2446703</c:v>
                </c:pt>
                <c:pt idx="3">
                  <c:v>259438</c:v>
                </c:pt>
                <c:pt idx="4">
                  <c:v>5481507</c:v>
                </c:pt>
                <c:pt idx="5">
                  <c:v>3034804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45-497E-A539-A1B7A39383AC}"/>
            </c:ext>
          </c:extLst>
        </c:ser>
        <c:ser>
          <c:idx val="3"/>
          <c:order val="3"/>
          <c:tx>
            <c:strRef>
              <c:f>Sheet1!$F$108</c:f>
              <c:strCache>
                <c:ptCount val="1"/>
                <c:pt idx="0">
                  <c:v> 2023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Sheet1!$B$109:$B$114</c:f>
              <c:strCache>
                <c:ptCount val="6"/>
                <c:pt idx="0">
                  <c:v>Operating Revenue</c:v>
                </c:pt>
                <c:pt idx="1">
                  <c:v>Operating Expense</c:v>
                </c:pt>
                <c:pt idx="2">
                  <c:v>Income/(Deficit)</c:v>
                </c:pt>
                <c:pt idx="3">
                  <c:v>Temporarily Restricted Activity</c:v>
                </c:pt>
                <c:pt idx="4">
                  <c:v>Investment Income</c:v>
                </c:pt>
                <c:pt idx="5">
                  <c:v>Change in Net Assets</c:v>
                </c:pt>
              </c:strCache>
            </c:strRef>
          </c:cat>
          <c:val>
            <c:numRef>
              <c:f>Sheet1!$F$109:$F$114</c:f>
              <c:numCache>
                <c:formatCode>_(* #,##0_);_(* \(#,##0\);_(* "-"??_);_(@_)</c:formatCode>
                <c:ptCount val="6"/>
                <c:pt idx="0">
                  <c:v>14083290</c:v>
                </c:pt>
                <c:pt idx="1">
                  <c:v>15377398</c:v>
                </c:pt>
                <c:pt idx="2">
                  <c:v>-1294108</c:v>
                </c:pt>
                <c:pt idx="3">
                  <c:v>-69288</c:v>
                </c:pt>
                <c:pt idx="4">
                  <c:v>7036649</c:v>
                </c:pt>
                <c:pt idx="5">
                  <c:v>5673253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45-497E-A539-A1B7A39383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14693663"/>
        <c:axId val="614693183"/>
        <c:axId val="0"/>
      </c:bar3DChart>
      <c:catAx>
        <c:axId val="6146936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614693183"/>
        <c:crosses val="autoZero"/>
        <c:auto val="1"/>
        <c:lblAlgn val="ctr"/>
        <c:lblOffset val="100"/>
        <c:noMultiLvlLbl val="0"/>
      </c:catAx>
      <c:valAx>
        <c:axId val="614693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614693663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2.8071016670361462E-2"/>
                <c:y val="0.39185900810743901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r>
                    <a:rPr lang="en-US" sz="1800" b="1">
                      <a:solidFill>
                        <a:schemeClr val="tx1"/>
                      </a:solidFill>
                    </a:rPr>
                    <a:t>Millions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0.17124</cdr:x>
      <cdr:y>0.16032</cdr:y>
    </cdr:from>
    <cdr:to>
      <cdr:x>0.21055</cdr:x>
      <cdr:y>0.18628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:a16="http://schemas.microsoft.com/office/drawing/2014/main" id="{E3C7BFFE-3B98-02CD-4CB4-DFAC9190B8A8}"/>
            </a:ext>
          </a:extLst>
        </cdr:cNvPr>
        <cdr:cNvCxnSpPr/>
      </cdr:nvCxnSpPr>
      <cdr:spPr>
        <a:xfrm xmlns:a="http://schemas.openxmlformats.org/drawingml/2006/main" flipH="1" flipV="1">
          <a:off x="1403486" y="824411"/>
          <a:ext cx="322217" cy="13353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0.26469</cdr:x>
      <cdr:y>0.11811</cdr:y>
    </cdr:from>
    <cdr:to>
      <cdr:x>0.26469</cdr:x>
      <cdr:y>0.16032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EACF1BF5-961E-CB13-BE80-C62AB2646585}"/>
            </a:ext>
          </a:extLst>
        </cdr:cNvPr>
        <cdr:cNvCxnSpPr/>
      </cdr:nvCxnSpPr>
      <cdr:spPr>
        <a:xfrm xmlns:a="http://schemas.openxmlformats.org/drawingml/2006/main" flipV="1">
          <a:off x="2169405" y="607363"/>
          <a:ext cx="0" cy="21704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0.1289</cdr:x>
      <cdr:y>0.12184</cdr:y>
    </cdr:from>
    <cdr:to>
      <cdr:x>0.1515</cdr:x>
      <cdr:y>0.18774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5053E073-205B-ACA8-3655-C53CF0FDE181}"/>
            </a:ext>
          </a:extLst>
        </cdr:cNvPr>
        <cdr:cNvCxnSpPr/>
      </cdr:nvCxnSpPr>
      <cdr:spPr>
        <a:xfrm xmlns:a="http://schemas.openxmlformats.org/drawingml/2006/main" flipH="1" flipV="1">
          <a:off x="1098124" y="556074"/>
          <a:ext cx="192505" cy="30078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0.1077</cdr:x>
      <cdr:y>0.2273</cdr:y>
    </cdr:from>
    <cdr:to>
      <cdr:x>0.13157</cdr:x>
      <cdr:y>0.23646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2F89164B-AD97-C488-EB95-DC9331A4D29F}"/>
            </a:ext>
          </a:extLst>
        </cdr:cNvPr>
        <cdr:cNvCxnSpPr/>
      </cdr:nvCxnSpPr>
      <cdr:spPr>
        <a:xfrm xmlns:a="http://schemas.openxmlformats.org/drawingml/2006/main" flipH="1" flipV="1">
          <a:off x="917545" y="1037406"/>
          <a:ext cx="203354" cy="4180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0.44097</cdr:x>
      <cdr:y>0.01307</cdr:y>
    </cdr:from>
    <cdr:to>
      <cdr:x>0.53945</cdr:x>
      <cdr:y>0.329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01AE71E-4208-1059-9362-96595D964403}"/>
            </a:ext>
          </a:extLst>
        </cdr:cNvPr>
        <cdr:cNvSpPr txBox="1"/>
      </cdr:nvSpPr>
      <cdr:spPr>
        <a:xfrm xmlns:a="http://schemas.openxmlformats.org/drawingml/2006/main" rot="4826573">
          <a:off x="3455279" y="361123"/>
          <a:ext cx="1441961" cy="838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kern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Accounting &amp; distribution 5%</a:t>
          </a:r>
        </a:p>
      </cdr:txBody>
    </cdr:sp>
  </cdr:relSizeAnchor>
  <cdr:relSizeAnchor xmlns:cdr="http://schemas.openxmlformats.org/drawingml/2006/chartDrawing">
    <cdr:from>
      <cdr:x>0.38607</cdr:x>
      <cdr:y>0.02202</cdr:y>
    </cdr:from>
    <cdr:to>
      <cdr:x>0.45547</cdr:x>
      <cdr:y>0.34582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539AA2FF-4915-8F10-0265-706DCD8C6324}"/>
            </a:ext>
          </a:extLst>
        </cdr:cNvPr>
        <cdr:cNvSpPr txBox="1"/>
      </cdr:nvSpPr>
      <cdr:spPr>
        <a:xfrm xmlns:a="http://schemas.openxmlformats.org/drawingml/2006/main" rot="2809099">
          <a:off x="2845749" y="543826"/>
          <a:ext cx="1477865" cy="5912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kern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Project &amp; program 6%</a:t>
          </a:r>
        </a:p>
      </cdr:txBody>
    </cdr:sp>
  </cdr:relSizeAnchor>
  <cdr:relSizeAnchor xmlns:cdr="http://schemas.openxmlformats.org/drawingml/2006/chartDrawing">
    <cdr:from>
      <cdr:x>0.09864</cdr:x>
      <cdr:y>0.36671</cdr:y>
    </cdr:from>
    <cdr:to>
      <cdr:x>0.28814</cdr:x>
      <cdr:y>0.41411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C4269994-1759-BA8E-0DD0-1C5579DFC80D}"/>
            </a:ext>
          </a:extLst>
        </cdr:cNvPr>
        <cdr:cNvSpPr txBox="1"/>
      </cdr:nvSpPr>
      <cdr:spPr>
        <a:xfrm xmlns:a="http://schemas.openxmlformats.org/drawingml/2006/main" rot="21133608">
          <a:off x="840372" y="1673682"/>
          <a:ext cx="1614369" cy="216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kern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Customer service 3%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0.10958</cdr:x>
      <cdr:y>0.25535</cdr:y>
    </cdr:from>
    <cdr:to>
      <cdr:x>0.12173</cdr:x>
      <cdr:y>0.27337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DFE0D691-358C-A193-33A4-22F3BD8B2BA0}"/>
            </a:ext>
          </a:extLst>
        </cdr:cNvPr>
        <cdr:cNvCxnSpPr/>
      </cdr:nvCxnSpPr>
      <cdr:spPr>
        <a:xfrm xmlns:a="http://schemas.openxmlformats.org/drawingml/2006/main" flipH="1" flipV="1">
          <a:off x="941931" y="1233714"/>
          <a:ext cx="104503" cy="8708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0.27673</cdr:x>
      <cdr:y>0.0739</cdr:y>
    </cdr:from>
    <cdr:to>
      <cdr:x>0.29497</cdr:x>
      <cdr:y>0.09913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67D0DA83-CEDC-F983-5C4B-EAD74FA07FEA}"/>
            </a:ext>
          </a:extLst>
        </cdr:cNvPr>
        <cdr:cNvCxnSpPr/>
      </cdr:nvCxnSpPr>
      <cdr:spPr>
        <a:xfrm xmlns:a="http://schemas.openxmlformats.org/drawingml/2006/main" flipH="1" flipV="1">
          <a:off x="2378846" y="357052"/>
          <a:ext cx="156754" cy="12192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1" cy="466435"/>
          </a:xfrm>
          <a:prstGeom prst="rect">
            <a:avLst/>
          </a:prstGeom>
        </p:spPr>
        <p:txBody>
          <a:bodyPr vert="horz" lIns="92576" tIns="46289" rIns="92576" bIns="462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1" cy="466435"/>
          </a:xfrm>
          <a:prstGeom prst="rect">
            <a:avLst/>
          </a:prstGeom>
        </p:spPr>
        <p:txBody>
          <a:bodyPr vert="horz" lIns="92576" tIns="46289" rIns="92576" bIns="46289" rtlCol="0"/>
          <a:lstStyle>
            <a:lvl1pPr algn="r">
              <a:defRPr sz="1200"/>
            </a:lvl1pPr>
          </a:lstStyle>
          <a:p>
            <a:fld id="{081A14CF-46F8-4C4F-80BD-270BCFE786A1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76" tIns="46289" rIns="92576" bIns="462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660457"/>
          </a:xfrm>
          <a:prstGeom prst="rect">
            <a:avLst/>
          </a:prstGeom>
        </p:spPr>
        <p:txBody>
          <a:bodyPr vert="horz" lIns="92576" tIns="46289" rIns="92576" bIns="462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1" cy="466434"/>
          </a:xfrm>
          <a:prstGeom prst="rect">
            <a:avLst/>
          </a:prstGeom>
        </p:spPr>
        <p:txBody>
          <a:bodyPr vert="horz" lIns="92576" tIns="46289" rIns="92576" bIns="462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1" cy="466434"/>
          </a:xfrm>
          <a:prstGeom prst="rect">
            <a:avLst/>
          </a:prstGeom>
        </p:spPr>
        <p:txBody>
          <a:bodyPr vert="horz" lIns="92576" tIns="46289" rIns="92576" bIns="46289" rtlCol="0" anchor="b"/>
          <a:lstStyle>
            <a:lvl1pPr algn="r">
              <a:defRPr sz="1200"/>
            </a:lvl1pPr>
          </a:lstStyle>
          <a:p>
            <a:fld id="{0A25426E-B268-466D-9E1C-8772ED0B1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101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5426E-B268-466D-9E1C-8772ED0B16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98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5426E-B268-466D-9E1C-8772ED0B16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21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CE9D-8826-4752-B91E-E74D2556C34F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7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DF1B-EF7C-4444-9A0A-142B51A7E7DC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5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0EE3-2F25-49DB-93EC-EC3E53258DDA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3226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70CFF-546A-4BB2-BE88-BFAE3CA302F9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07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1AA7C-7CF9-41D7-B335-E0829762F63C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8003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7E55-D6FF-4CED-85A7-F7EA9CFA0C2B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66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77A2-3936-407F-A104-684966619638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25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BA3C-B80E-4175-92DE-CD9939F0A147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7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DC42-0424-4A85-B603-ADCC6BFDC1AD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07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6F43-9ABB-4135-9ED9-A99EBEDA0E80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9A74F-DE00-4409-8373-75E035160BF8}" type="datetime1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5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50A5-4ABC-46CD-B61D-7E90EFABCCF6}" type="datetime1">
              <a:rPr lang="en-US" smtClean="0"/>
              <a:t>7/7/2026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129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702-DEE9-4BD5-AA5E-A450A188202E}" type="datetime1">
              <a:rPr lang="en-US" smtClean="0"/>
              <a:t>7/7/2026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8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3F3A9-A9DC-4D3F-9F8A-032101567CF0}" type="datetime1">
              <a:rPr lang="en-US" smtClean="0"/>
              <a:t>7/7/2026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1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9C94-DFE2-4C95-9C46-F72611144C4D}" type="datetime1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4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50C63-CE7A-4C06-8F92-F43D15C0624A}" type="datetime1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7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6EF3C-26A2-4B30-9C77-42FB967FBE71}" type="datetime1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65A208A-6BEC-4E93-B31C-D3900D9D6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05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5338" y="1984016"/>
            <a:ext cx="7199562" cy="1646302"/>
          </a:xfrm>
        </p:spPr>
        <p:txBody>
          <a:bodyPr/>
          <a:lstStyle/>
          <a:p>
            <a:pPr algn="ctr"/>
            <a:r>
              <a:rPr lang="en-US" dirty="0">
                <a:latin typeface="Arvo" panose="02000000000000000000" pitchFamily="2" charset="0"/>
              </a:rPr>
              <a:t>SIAM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vo" panose="02000000000000000000" pitchFamily="2" charset="0"/>
              </a:rPr>
              <a:t>B</a:t>
            </a:r>
            <a:r>
              <a:rPr lang="en-US" dirty="0">
                <a:latin typeface="Arvo" panose="02000000000000000000" pitchFamily="2" charset="0"/>
              </a:rPr>
              <a:t>usiness Meeting</a:t>
            </a:r>
            <a:br>
              <a:rPr lang="en-US" dirty="0">
                <a:latin typeface="Arvo" panose="02000000000000000000" pitchFamily="2" charset="0"/>
              </a:rPr>
            </a:br>
            <a:r>
              <a:rPr lang="en-US" dirty="0">
                <a:latin typeface="Arvo" panose="02000000000000000000" pitchFamily="2" charset="0"/>
              </a:rPr>
              <a:t>Financial Report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390" y="4887885"/>
            <a:ext cx="8877992" cy="1080654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Susan A. Palantino</a:t>
            </a:r>
          </a:p>
          <a:p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Chief Operating Officer</a:t>
            </a:r>
          </a:p>
          <a:p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0" y="6142008"/>
            <a:ext cx="4443190" cy="70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62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270294-6D6B-6EAA-5D9A-B8E8C1B5A0A8}"/>
              </a:ext>
            </a:extLst>
          </p:cNvPr>
          <p:cNvSpPr txBox="1"/>
          <p:nvPr/>
        </p:nvSpPr>
        <p:spPr>
          <a:xfrm>
            <a:off x="1906524" y="2743200"/>
            <a:ext cx="7845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 and Discussions </a:t>
            </a:r>
            <a:endParaRPr lang="en-US" sz="48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481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2CDFD8-8CEA-4EE9-9359-E515D65D0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451701-DE9E-49FD-79DB-F14D53EF7CE7}"/>
              </a:ext>
            </a:extLst>
          </p:cNvPr>
          <p:cNvSpPr txBox="1"/>
          <p:nvPr/>
        </p:nvSpPr>
        <p:spPr>
          <a:xfrm>
            <a:off x="3641044" y="2757054"/>
            <a:ext cx="4909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4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51327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6B410-2FA5-F92F-0591-F1D34C2DA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Revenues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FE407-082B-B45E-3286-1893C8710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320C0F9-D9F2-2BC7-45FE-8390FEB21F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976526"/>
              </p:ext>
            </p:extLst>
          </p:nvPr>
        </p:nvGraphicFramePr>
        <p:xfrm>
          <a:off x="677863" y="1105989"/>
          <a:ext cx="8196171" cy="5142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746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1A1B7-9E65-ED79-69B6-390800D8B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2025 Expenses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C3EB16-67E7-F614-A46E-B9A196809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D363913E-3272-6BC0-AB70-A173C36EF3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8764577"/>
              </p:ext>
            </p:extLst>
          </p:nvPr>
        </p:nvGraphicFramePr>
        <p:xfrm>
          <a:off x="754739" y="1477263"/>
          <a:ext cx="8519263" cy="4564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5939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1E727-AB5A-A4A5-7390-26FEC767C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2025 Expenses by Function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4D9119-FDC1-2491-92C6-2E75C4E13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65A208A-6BEC-4E93-B31C-D3900D9D6321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E6BB79-8E71-CF32-C5E0-28CA475E1871}"/>
              </a:ext>
            </a:extLst>
          </p:cNvPr>
          <p:cNvSpPr txBox="1"/>
          <p:nvPr/>
        </p:nvSpPr>
        <p:spPr>
          <a:xfrm>
            <a:off x="748937" y="6041362"/>
            <a:ext cx="6905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Miscellaneous expenses include Activity/Group/Sections/Chapters, Computer services, Advertising, Support of other organizations, Committee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83D68B2-8240-EEA0-AF0D-F7477926E8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179147"/>
              </p:ext>
            </p:extLst>
          </p:nvPr>
        </p:nvGraphicFramePr>
        <p:xfrm>
          <a:off x="677863" y="1210491"/>
          <a:ext cx="8596139" cy="4831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30C27B-F8BC-9EA1-22AF-6C10EA7344FB}"/>
              </a:ext>
            </a:extLst>
          </p:cNvPr>
          <p:cNvCxnSpPr>
            <a:cxnSpLocks/>
          </p:cNvCxnSpPr>
          <p:nvPr/>
        </p:nvCxnSpPr>
        <p:spPr>
          <a:xfrm flipV="1">
            <a:off x="5216434" y="1349829"/>
            <a:ext cx="148046" cy="1306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670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9004B1-BE9C-4EF3-B160-D8D080F71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5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E0678C-CFD3-34BE-E889-BE38B0BCF576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Key Operating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ABA793E-D91B-01B2-EE1C-4D77B64053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9179461"/>
              </p:ext>
            </p:extLst>
          </p:nvPr>
        </p:nvGraphicFramePr>
        <p:xfrm>
          <a:off x="1019943" y="852266"/>
          <a:ext cx="9134475" cy="5477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2907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652BC1F-80AA-0C9B-2AAF-C1335B7C3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Strong Balance Sheet Supports Long-Term Mission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758CB-2957-6533-0D71-5FBF0BD50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Significant net assets and financial reserves</a:t>
            </a:r>
          </a:p>
          <a:p>
            <a:r>
              <a:rPr lang="en-US" dirty="0"/>
              <a:t>Strong liquidity position</a:t>
            </a:r>
          </a:p>
          <a:p>
            <a:r>
              <a:rPr lang="en-US" dirty="0"/>
              <a:t>Ability to fund strategic investments</a:t>
            </a:r>
          </a:p>
          <a:p>
            <a:r>
              <a:rPr lang="en-US" dirty="0"/>
              <a:t>Deferred revenue provides future revenue visibility</a:t>
            </a:r>
          </a:p>
          <a:p>
            <a:r>
              <a:rPr lang="en-US" dirty="0"/>
              <a:t>Financial flexibility during changing market conditions</a:t>
            </a:r>
          </a:p>
          <a:p>
            <a:r>
              <a:rPr lang="en-US" dirty="0"/>
              <a:t>Supports long-term sustainability and growth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740995-9BFD-ED33-CE7D-FE4E71F2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37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8D5980F-5127-30A6-BF53-727F7B6E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84BE02-EB17-24F2-6C41-4B8A5DF61C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985" y="54780"/>
            <a:ext cx="6146771" cy="12936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1881FA-D0D3-6771-2D91-083D56E4C8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088" y="928231"/>
            <a:ext cx="6763189" cy="529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919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C4A26F-D09F-3229-4EA2-8E267015B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208A-6BEC-4E93-B31C-D3900D9D6321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128362-FAA5-AE3C-3D70-F2B547C38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37" y="1358954"/>
            <a:ext cx="9003058" cy="4140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55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  <a:noFill/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grpFill/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8301227" cy="5897880"/>
          </a:xfrm>
          <a:prstGeom prst="rect">
            <a:avLst/>
          </a:prstGeom>
          <a:noFill/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502401-F781-4D42-B1F6-A37BD8FD2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6330" y="6411619"/>
            <a:ext cx="722204" cy="365125"/>
          </a:xfrm>
          <a:noFill/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65A208A-6BEC-4E93-B31C-D3900D9D6321}" type="slidenum">
              <a: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pPr>
                <a:spcAft>
                  <a:spcPts val="600"/>
                </a:spcAft>
              </a:pPr>
              <a:t>9</a:t>
            </a:fld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8CBAA9-C7ED-ED66-72E4-421F84ABC1F5}"/>
              </a:ext>
            </a:extLst>
          </p:cNvPr>
          <p:cNvSpPr txBox="1"/>
          <p:nvPr/>
        </p:nvSpPr>
        <p:spPr>
          <a:xfrm>
            <a:off x="1451915" y="388514"/>
            <a:ext cx="70231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SIAM Investment Portfolio</a:t>
            </a:r>
          </a:p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December 31, 2025</a:t>
            </a:r>
          </a:p>
          <a:p>
            <a:pPr algn="ctr"/>
            <a:endParaRPr lang="en-US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41EEF2-4588-28EF-DBE3-4B30555093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679" y="1078535"/>
            <a:ext cx="7270588" cy="533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6449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SIAM Brand Colors_2018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B5EAA"/>
      </a:accent1>
      <a:accent2>
        <a:srgbClr val="00A89A"/>
      </a:accent2>
      <a:accent3>
        <a:srgbClr val="EEA220"/>
      </a:accent3>
      <a:accent4>
        <a:srgbClr val="7A52C4"/>
      </a:accent4>
      <a:accent5>
        <a:srgbClr val="E1529D"/>
      </a:accent5>
      <a:accent6>
        <a:srgbClr val="7DC13F"/>
      </a:accent6>
      <a:hlink>
        <a:srgbClr val="04A89B"/>
      </a:hlink>
      <a:folHlink>
        <a:srgbClr val="38BDE3"/>
      </a:folHlink>
    </a:clrScheme>
    <a:fontScheme name="SIAM Branded Fonts 2018">
      <a:majorFont>
        <a:latin typeface="Arvo"/>
        <a:ea typeface=""/>
        <a:cs typeface=""/>
      </a:majorFont>
      <a:minorFont>
        <a:latin typeface="Verdana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D3C287BAEB1448B621521377235A11" ma:contentTypeVersion="12" ma:contentTypeDescription="Create a new document." ma:contentTypeScope="" ma:versionID="ea55a5d3cedb1f771f0ee16c2b80c6c3">
  <xsd:schema xmlns:xsd="http://www.w3.org/2001/XMLSchema" xmlns:xs="http://www.w3.org/2001/XMLSchema" xmlns:p="http://schemas.microsoft.com/office/2006/metadata/properties" xmlns:ns1="http://schemas.microsoft.com/sharepoint/v3" xmlns:ns3="c8e0f4e1-70d8-40a2-8ab0-e73e1680b7ec" targetNamespace="http://schemas.microsoft.com/office/2006/metadata/properties" ma:root="true" ma:fieldsID="818a69b2640f44a889a3709114606631" ns1:_="" ns3:_="">
    <xsd:import namespace="http://schemas.microsoft.com/sharepoint/v3"/>
    <xsd:import namespace="c8e0f4e1-70d8-40a2-8ab0-e73e1680b7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0f4e1-70d8-40a2-8ab0-e73e1680b7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FF91DD1-2962-4683-A7CB-30AE1D8364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B3D1D8-E4C7-4B88-BBAD-F3FE45D3AD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8e0f4e1-70d8-40a2-8ab0-e73e1680b7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CD9F475-C19B-44D4-BC41-BC5D74122931}">
  <ds:schemaRefs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sharepoint/v3"/>
    <ds:schemaRef ds:uri="c8e0f4e1-70d8-40a2-8ab0-e73e1680b7ec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9988</TotalTime>
  <Words>198</Words>
  <Application>Microsoft Office PowerPoint</Application>
  <PresentationFormat>Widescreen</PresentationFormat>
  <Paragraphs>61</Paragraphs>
  <Slides>11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Arvo</vt:lpstr>
      <vt:lpstr>Calibri</vt:lpstr>
      <vt:lpstr>Verdana</vt:lpstr>
      <vt:lpstr>Wingdings 3</vt:lpstr>
      <vt:lpstr>Facet</vt:lpstr>
      <vt:lpstr>SIAM Business Meeting Financial Report 2025</vt:lpstr>
      <vt:lpstr>2025 Revenues</vt:lpstr>
      <vt:lpstr>2025 Expenses</vt:lpstr>
      <vt:lpstr>2025 Expenses by Function</vt:lpstr>
      <vt:lpstr>PowerPoint Presentation</vt:lpstr>
      <vt:lpstr>Strong Balance Sheet Supports Long-Term Mission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SIAM Financial Report</dc:title>
  <dc:creator>Lauren R. Steidel</dc:creator>
  <cp:lastModifiedBy>Susan A. Palantino</cp:lastModifiedBy>
  <cp:revision>21</cp:revision>
  <cp:lastPrinted>2023-05-09T11:58:45Z</cp:lastPrinted>
  <dcterms:created xsi:type="dcterms:W3CDTF">2023-05-09T11:57:24Z</dcterms:created>
  <dcterms:modified xsi:type="dcterms:W3CDTF">2026-07-07T20:51:55Z</dcterms:modified>
</cp:coreProperties>
</file>